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7" r:id="rId8"/>
    <p:sldId id="259" r:id="rId9"/>
    <p:sldId id="260" r:id="rId10"/>
    <p:sldId id="261" r:id="rId11"/>
    <p:sldId id="262" r:id="rId12"/>
    <p:sldId id="265" r:id="rId13"/>
    <p:sldId id="263" r:id="rId14"/>
    <p:sldId id="271"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B36F7-0E0C-498D-A4B8-E194A12A3063}" v="8" dt="2025-03-19T16:17:12.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ikainen Satu" userId="24a9c6bb-9b8f-48cb-9d7c-ee3fb46d7804" providerId="ADAL" clId="{414B36F7-0E0C-498D-A4B8-E194A12A3063}"/>
    <pc:docChg chg="custSel delSld modSld">
      <pc:chgData name="Reinikainen Satu" userId="24a9c6bb-9b8f-48cb-9d7c-ee3fb46d7804" providerId="ADAL" clId="{414B36F7-0E0C-498D-A4B8-E194A12A3063}" dt="2025-03-19T16:17:43.434" v="21" actId="47"/>
      <pc:docMkLst>
        <pc:docMk/>
      </pc:docMkLst>
      <pc:sldChg chg="setBg">
        <pc:chgData name="Reinikainen Satu" userId="24a9c6bb-9b8f-48cb-9d7c-ee3fb46d7804" providerId="ADAL" clId="{414B36F7-0E0C-498D-A4B8-E194A12A3063}" dt="2025-03-19T16:13:25.831" v="1"/>
        <pc:sldMkLst>
          <pc:docMk/>
          <pc:sldMk cId="902364976" sldId="258"/>
        </pc:sldMkLst>
      </pc:sldChg>
      <pc:sldChg chg="setBg">
        <pc:chgData name="Reinikainen Satu" userId="24a9c6bb-9b8f-48cb-9d7c-ee3fb46d7804" providerId="ADAL" clId="{414B36F7-0E0C-498D-A4B8-E194A12A3063}" dt="2025-03-19T16:13:34.224" v="3"/>
        <pc:sldMkLst>
          <pc:docMk/>
          <pc:sldMk cId="732805902" sldId="259"/>
        </pc:sldMkLst>
      </pc:sldChg>
      <pc:sldChg chg="setBg">
        <pc:chgData name="Reinikainen Satu" userId="24a9c6bb-9b8f-48cb-9d7c-ee3fb46d7804" providerId="ADAL" clId="{414B36F7-0E0C-498D-A4B8-E194A12A3063}" dt="2025-03-19T16:13:41.923" v="4"/>
        <pc:sldMkLst>
          <pc:docMk/>
          <pc:sldMk cId="1679977028" sldId="260"/>
        </pc:sldMkLst>
      </pc:sldChg>
      <pc:sldChg chg="setBg">
        <pc:chgData name="Reinikainen Satu" userId="24a9c6bb-9b8f-48cb-9d7c-ee3fb46d7804" providerId="ADAL" clId="{414B36F7-0E0C-498D-A4B8-E194A12A3063}" dt="2025-03-19T16:13:41.923" v="4"/>
        <pc:sldMkLst>
          <pc:docMk/>
          <pc:sldMk cId="1526983801" sldId="261"/>
        </pc:sldMkLst>
      </pc:sldChg>
      <pc:sldChg chg="setBg">
        <pc:chgData name="Reinikainen Satu" userId="24a9c6bb-9b8f-48cb-9d7c-ee3fb46d7804" providerId="ADAL" clId="{414B36F7-0E0C-498D-A4B8-E194A12A3063}" dt="2025-03-19T16:13:41.923" v="4"/>
        <pc:sldMkLst>
          <pc:docMk/>
          <pc:sldMk cId="1273736574" sldId="262"/>
        </pc:sldMkLst>
      </pc:sldChg>
      <pc:sldChg chg="setBg">
        <pc:chgData name="Reinikainen Satu" userId="24a9c6bb-9b8f-48cb-9d7c-ee3fb46d7804" providerId="ADAL" clId="{414B36F7-0E0C-498D-A4B8-E194A12A3063}" dt="2025-03-19T16:13:47.431" v="5"/>
        <pc:sldMkLst>
          <pc:docMk/>
          <pc:sldMk cId="640429802" sldId="263"/>
        </pc:sldMkLst>
      </pc:sldChg>
      <pc:sldChg chg="del">
        <pc:chgData name="Reinikainen Satu" userId="24a9c6bb-9b8f-48cb-9d7c-ee3fb46d7804" providerId="ADAL" clId="{414B36F7-0E0C-498D-A4B8-E194A12A3063}" dt="2025-03-19T16:16:48.685" v="8" actId="47"/>
        <pc:sldMkLst>
          <pc:docMk/>
          <pc:sldMk cId="2627675898" sldId="264"/>
        </pc:sldMkLst>
      </pc:sldChg>
      <pc:sldChg chg="addSp modSp mod setBg">
        <pc:chgData name="Reinikainen Satu" userId="24a9c6bb-9b8f-48cb-9d7c-ee3fb46d7804" providerId="ADAL" clId="{414B36F7-0E0C-498D-A4B8-E194A12A3063}" dt="2025-03-19T16:17:40.838" v="20" actId="1076"/>
        <pc:sldMkLst>
          <pc:docMk/>
          <pc:sldMk cId="4110081739" sldId="265"/>
        </pc:sldMkLst>
        <pc:spChg chg="mod">
          <ac:chgData name="Reinikainen Satu" userId="24a9c6bb-9b8f-48cb-9d7c-ee3fb46d7804" providerId="ADAL" clId="{414B36F7-0E0C-498D-A4B8-E194A12A3063}" dt="2025-03-19T16:17:37.813" v="19" actId="1076"/>
          <ac:spMkLst>
            <pc:docMk/>
            <pc:sldMk cId="4110081739" sldId="265"/>
            <ac:spMk id="2" creationId="{E56A3FD6-2DC6-590F-4B68-ED29D329EEEF}"/>
          </ac:spMkLst>
        </pc:spChg>
        <pc:spChg chg="mod">
          <ac:chgData name="Reinikainen Satu" userId="24a9c6bb-9b8f-48cb-9d7c-ee3fb46d7804" providerId="ADAL" clId="{414B36F7-0E0C-498D-A4B8-E194A12A3063}" dt="2025-03-19T16:17:33.908" v="18" actId="27636"/>
          <ac:spMkLst>
            <pc:docMk/>
            <pc:sldMk cId="4110081739" sldId="265"/>
            <ac:spMk id="3" creationId="{6DD50FC0-1BF7-7D1A-12AA-D83343777240}"/>
          </ac:spMkLst>
        </pc:spChg>
        <pc:picChg chg="add mod">
          <ac:chgData name="Reinikainen Satu" userId="24a9c6bb-9b8f-48cb-9d7c-ee3fb46d7804" providerId="ADAL" clId="{414B36F7-0E0C-498D-A4B8-E194A12A3063}" dt="2025-03-19T16:17:40.838" v="20" actId="1076"/>
          <ac:picMkLst>
            <pc:docMk/>
            <pc:sldMk cId="4110081739" sldId="265"/>
            <ac:picMk id="4" creationId="{9A6F0A66-9693-1877-BF39-F24B697FEC40}"/>
          </ac:picMkLst>
        </pc:picChg>
      </pc:sldChg>
      <pc:sldChg chg="del">
        <pc:chgData name="Reinikainen Satu" userId="24a9c6bb-9b8f-48cb-9d7c-ee3fb46d7804" providerId="ADAL" clId="{414B36F7-0E0C-498D-A4B8-E194A12A3063}" dt="2025-03-19T16:17:43.434" v="21" actId="47"/>
        <pc:sldMkLst>
          <pc:docMk/>
          <pc:sldMk cId="2598025375" sldId="266"/>
        </pc:sldMkLst>
      </pc:sldChg>
      <pc:sldChg chg="setBg">
        <pc:chgData name="Reinikainen Satu" userId="24a9c6bb-9b8f-48cb-9d7c-ee3fb46d7804" providerId="ADAL" clId="{414B36F7-0E0C-498D-A4B8-E194A12A3063}" dt="2025-03-19T16:13:29.882" v="2"/>
        <pc:sldMkLst>
          <pc:docMk/>
          <pc:sldMk cId="419816126" sldId="267"/>
        </pc:sldMkLst>
      </pc:sldChg>
      <pc:sldChg chg="del">
        <pc:chgData name="Reinikainen Satu" userId="24a9c6bb-9b8f-48cb-9d7c-ee3fb46d7804" providerId="ADAL" clId="{414B36F7-0E0C-498D-A4B8-E194A12A3063}" dt="2025-03-19T16:12:51.262" v="0" actId="47"/>
        <pc:sldMkLst>
          <pc:docMk/>
          <pc:sldMk cId="2564260401" sldId="268"/>
        </pc:sldMkLst>
      </pc:sldChg>
      <pc:sldChg chg="del setBg">
        <pc:chgData name="Reinikainen Satu" userId="24a9c6bb-9b8f-48cb-9d7c-ee3fb46d7804" providerId="ADAL" clId="{414B36F7-0E0C-498D-A4B8-E194A12A3063}" dt="2025-03-19T16:16:45.512" v="6" actId="47"/>
        <pc:sldMkLst>
          <pc:docMk/>
          <pc:sldMk cId="600043143" sldId="269"/>
        </pc:sldMkLst>
      </pc:sldChg>
      <pc:sldChg chg="del">
        <pc:chgData name="Reinikainen Satu" userId="24a9c6bb-9b8f-48cb-9d7c-ee3fb46d7804" providerId="ADAL" clId="{414B36F7-0E0C-498D-A4B8-E194A12A3063}" dt="2025-03-19T16:16:47.340" v="7" actId="47"/>
        <pc:sldMkLst>
          <pc:docMk/>
          <pc:sldMk cId="2752222315" sldId="270"/>
        </pc:sldMkLst>
      </pc:sldChg>
      <pc:sldChg chg="setBg">
        <pc:chgData name="Reinikainen Satu" userId="24a9c6bb-9b8f-48cb-9d7c-ee3fb46d7804" providerId="ADAL" clId="{414B36F7-0E0C-498D-A4B8-E194A12A3063}" dt="2025-03-19T16:13:47.431" v="5"/>
        <pc:sldMkLst>
          <pc:docMk/>
          <pc:sldMk cId="1821712521"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52E58-D755-33D3-FE18-7ED77106CDE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A89DC42-9E7D-CB34-431B-5BDCA9879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06BB0D6-79C5-7E27-0D27-6EA880C20255}"/>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08FCBB6D-8CC4-C2F2-FF9B-BB669A71173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B2B9C8-BB57-8A38-1F61-4C9E12DE46C2}"/>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278721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620805-ED81-B38A-5AB6-D7E37D915A2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0C38742-8A21-9461-60C2-EDE8D1884E1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2DBC029-C511-2C45-E904-D06FC5C64F94}"/>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0CF3CFEA-6F77-F2C1-AC1F-F09D266363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089D631-0E0D-0866-6C7D-22EA3B813D75}"/>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335834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28D7B60-0147-B405-D6B7-38C1B319156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2B2A952-1B22-0293-821E-81A2344356D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D6AB47B-1E6E-967D-8BB3-D3FDC4399C48}"/>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443F4E67-94AF-5C95-F3BE-B8E3A0E908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6B5D89-4710-3B15-3E41-1B6E3597EA7C}"/>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326371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425C35-F19C-520E-3772-897C7E3F59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528C80A-AF07-1504-283C-1AC7D58643C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0E8506-B743-9615-3AB7-508EA400B9ED}"/>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2DF6E02F-FB50-7296-254C-C629F5C2EE8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4906815-D0C5-EE5F-D1DC-537200DF2C66}"/>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372613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C34317-B3C1-00DE-2BBE-F28B61B291E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EC61809-D9F0-056C-1AE6-C3BB22E1F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AEC8EDC-640B-5227-DC16-5769CD322D0E}"/>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6D7AFDAC-5C78-0E49-EEEC-FC8B9DED60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53FA773-2971-5F5D-D490-E52A74F5F57F}"/>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35394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83EAC1-9DAA-8DC4-3654-CD517191B8B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42DD2A7-25C3-2A64-7D63-7B91C245A15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04999F7-04E9-B639-FED0-F46025B1087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B486C12-D1AD-68B1-53F2-3441A3A55306}"/>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6" name="Alatunnisteen paikkamerkki 5">
            <a:extLst>
              <a:ext uri="{FF2B5EF4-FFF2-40B4-BE49-F238E27FC236}">
                <a16:creationId xmlns:a16="http://schemas.microsoft.com/office/drawing/2014/main" id="{4823A343-9D2B-17B4-F2C3-FDD4DEF5839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1478AE4-19ED-F36F-208F-5406E20EA5AD}"/>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287990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D94A9B-63D3-2A20-C788-87443EBDCF9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3E8C880-6AED-6A01-33AF-1AA1F1BB0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31F8842-C086-1026-6D66-D93B2196171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42911B-BDEB-8185-4B27-F1BA0F938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8C62A2F-0D9C-2A71-4292-8DA6D03627C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7FC44DE-C75E-41DE-CBF5-61C240EF37C0}"/>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8" name="Alatunnisteen paikkamerkki 7">
            <a:extLst>
              <a:ext uri="{FF2B5EF4-FFF2-40B4-BE49-F238E27FC236}">
                <a16:creationId xmlns:a16="http://schemas.microsoft.com/office/drawing/2014/main" id="{40FF091C-111F-2F14-34E7-A495EB57036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9BF3848-0825-5EF5-6F4D-666C5C5760CF}"/>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409588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901F14-FC58-7AF1-4758-F5549686BA7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C0E4743-EE02-1F2A-20CD-2150B56EFAA7}"/>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4" name="Alatunnisteen paikkamerkki 3">
            <a:extLst>
              <a:ext uri="{FF2B5EF4-FFF2-40B4-BE49-F238E27FC236}">
                <a16:creationId xmlns:a16="http://schemas.microsoft.com/office/drawing/2014/main" id="{7A1E79CD-32EA-9A11-E815-90EC0A74A5F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CB7DDEB-F239-750B-0AB6-0C2770B275CB}"/>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107885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A525637-8E55-B13D-5B39-FB6EC65226B5}"/>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3" name="Alatunnisteen paikkamerkki 2">
            <a:extLst>
              <a:ext uri="{FF2B5EF4-FFF2-40B4-BE49-F238E27FC236}">
                <a16:creationId xmlns:a16="http://schemas.microsoft.com/office/drawing/2014/main" id="{1F7D5695-C414-03C9-92FB-1D1948CB73C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F3A68F4-071C-0E6E-DE40-4A0366CBA4C8}"/>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20694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870F1E-D3E9-B790-AA0D-43B10A8636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A8E1344-15C7-3991-C614-14E7FC8E5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77E55E4-6EAA-A8AA-A9B7-734DD3EBE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060238F-A139-FD59-0752-7E81398D66D8}"/>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6" name="Alatunnisteen paikkamerkki 5">
            <a:extLst>
              <a:ext uri="{FF2B5EF4-FFF2-40B4-BE49-F238E27FC236}">
                <a16:creationId xmlns:a16="http://schemas.microsoft.com/office/drawing/2014/main" id="{83FF96BB-4204-3DBC-A520-7B1321EE636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4F5FE3-07C6-BB2D-9EFA-A42F0EA575F2}"/>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102236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EDC2A2-C988-137D-096C-1EE16F2F152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5A0FBE7-8275-48EE-8C41-845FB5EC6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0A0DCDB-6F32-A730-3D34-C14CA13A5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90307C5-919F-3D7F-2480-205BF2600484}"/>
              </a:ext>
            </a:extLst>
          </p:cNvPr>
          <p:cNvSpPr>
            <a:spLocks noGrp="1"/>
          </p:cNvSpPr>
          <p:nvPr>
            <p:ph type="dt" sz="half" idx="10"/>
          </p:nvPr>
        </p:nvSpPr>
        <p:spPr/>
        <p:txBody>
          <a:bodyPr/>
          <a:lstStyle/>
          <a:p>
            <a:fld id="{62C9C795-0EA8-4A78-8A7E-7C16E23D73A5}" type="datetimeFigureOut">
              <a:rPr lang="fi-FI" smtClean="0"/>
              <a:t>19.3.2025</a:t>
            </a:fld>
            <a:endParaRPr lang="fi-FI"/>
          </a:p>
        </p:txBody>
      </p:sp>
      <p:sp>
        <p:nvSpPr>
          <p:cNvPr id="6" name="Alatunnisteen paikkamerkki 5">
            <a:extLst>
              <a:ext uri="{FF2B5EF4-FFF2-40B4-BE49-F238E27FC236}">
                <a16:creationId xmlns:a16="http://schemas.microsoft.com/office/drawing/2014/main" id="{97F46F6C-6EF0-083A-DE50-36F32D860E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DB721A7-C048-F988-8794-7FF282AA7B6B}"/>
              </a:ext>
            </a:extLst>
          </p:cNvPr>
          <p:cNvSpPr>
            <a:spLocks noGrp="1"/>
          </p:cNvSpPr>
          <p:nvPr>
            <p:ph type="sldNum" sz="quarter" idx="12"/>
          </p:nvPr>
        </p:nvSpPr>
        <p:spPr/>
        <p:txBody>
          <a:bodyPr/>
          <a:lstStyle/>
          <a:p>
            <a:fld id="{EFE7A55F-0EED-40CE-BF9F-34E180C242D6}" type="slidenum">
              <a:rPr lang="fi-FI" smtClean="0"/>
              <a:t>‹#›</a:t>
            </a:fld>
            <a:endParaRPr lang="fi-FI"/>
          </a:p>
        </p:txBody>
      </p:sp>
    </p:spTree>
    <p:extLst>
      <p:ext uri="{BB962C8B-B14F-4D97-AF65-F5344CB8AC3E}">
        <p14:creationId xmlns:p14="http://schemas.microsoft.com/office/powerpoint/2010/main" val="19732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DCA4975-70C3-EA56-AE03-2947DA897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7B01971-01FF-A2B4-00C4-51D66AE65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64117F2-B485-AF6F-6CBF-28CECCFDF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9C795-0EA8-4A78-8A7E-7C16E23D73A5}" type="datetimeFigureOut">
              <a:rPr lang="fi-FI" smtClean="0"/>
              <a:t>19.3.2025</a:t>
            </a:fld>
            <a:endParaRPr lang="fi-FI"/>
          </a:p>
        </p:txBody>
      </p:sp>
      <p:sp>
        <p:nvSpPr>
          <p:cNvPr id="5" name="Alatunnisteen paikkamerkki 4">
            <a:extLst>
              <a:ext uri="{FF2B5EF4-FFF2-40B4-BE49-F238E27FC236}">
                <a16:creationId xmlns:a16="http://schemas.microsoft.com/office/drawing/2014/main" id="{411A512C-C7D8-A05B-64F4-719138221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23B4871-D69E-282B-FD09-159E4EB59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A55F-0EED-40CE-BF9F-34E180C242D6}" type="slidenum">
              <a:rPr lang="fi-FI" smtClean="0"/>
              <a:t>‹#›</a:t>
            </a:fld>
            <a:endParaRPr lang="fi-FI"/>
          </a:p>
        </p:txBody>
      </p:sp>
    </p:spTree>
    <p:extLst>
      <p:ext uri="{BB962C8B-B14F-4D97-AF65-F5344CB8AC3E}">
        <p14:creationId xmlns:p14="http://schemas.microsoft.com/office/powerpoint/2010/main" val="197198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FDB3EC-9362-163A-85A2-24D2E1F6376F}"/>
              </a:ext>
            </a:extLst>
          </p:cNvPr>
          <p:cNvSpPr>
            <a:spLocks noGrp="1"/>
          </p:cNvSpPr>
          <p:nvPr>
            <p:ph type="ctrTitle"/>
          </p:nvPr>
        </p:nvSpPr>
        <p:spPr>
          <a:xfrm>
            <a:off x="853440" y="1864043"/>
            <a:ext cx="10485120" cy="2387600"/>
          </a:xfrm>
        </p:spPr>
        <p:txBody>
          <a:bodyPr>
            <a:noAutofit/>
          </a:bodyPr>
          <a:lstStyle/>
          <a:p>
            <a:r>
              <a:rPr lang="fi-FI" sz="5400" b="1" dirty="0">
                <a:solidFill>
                  <a:schemeClr val="bg1"/>
                </a:solidFill>
                <a:latin typeface="Martti" panose="02000000000000000000" pitchFamily="2" charset="0"/>
              </a:rPr>
              <a:t>Miten turvata monipuolinen seurakuntatyö kaikkialla Suomessa?</a:t>
            </a:r>
          </a:p>
        </p:txBody>
      </p:sp>
      <p:sp>
        <p:nvSpPr>
          <p:cNvPr id="3" name="Alaotsikko 2">
            <a:extLst>
              <a:ext uri="{FF2B5EF4-FFF2-40B4-BE49-F238E27FC236}">
                <a16:creationId xmlns:a16="http://schemas.microsoft.com/office/drawing/2014/main" id="{B4AA06D9-CE3F-697D-C1DB-53CAB8752039}"/>
              </a:ext>
            </a:extLst>
          </p:cNvPr>
          <p:cNvSpPr>
            <a:spLocks noGrp="1"/>
          </p:cNvSpPr>
          <p:nvPr>
            <p:ph type="subTitle" idx="1"/>
          </p:nvPr>
        </p:nvSpPr>
        <p:spPr>
          <a:xfrm>
            <a:off x="-436880" y="4130358"/>
            <a:ext cx="7589520" cy="2280602"/>
          </a:xfrm>
        </p:spPr>
        <p:txBody>
          <a:bodyPr>
            <a:normAutofit/>
          </a:bodyPr>
          <a:lstStyle/>
          <a:p>
            <a:endParaRPr lang="fi-FI" dirty="0"/>
          </a:p>
          <a:p>
            <a:r>
              <a:rPr lang="fi-FI" sz="3600" dirty="0">
                <a:solidFill>
                  <a:schemeClr val="bg1"/>
                </a:solidFill>
                <a:latin typeface="Martti" panose="02000000000000000000" pitchFamily="2" charset="0"/>
              </a:rPr>
              <a:t>Luotsi-webinaari 2.10.2024</a:t>
            </a:r>
          </a:p>
          <a:p>
            <a:r>
              <a:rPr lang="fi-FI" sz="3600" dirty="0">
                <a:solidFill>
                  <a:schemeClr val="bg1"/>
                </a:solidFill>
                <a:latin typeface="Martti" panose="02000000000000000000" pitchFamily="2" charset="0"/>
              </a:rPr>
              <a:t>Kirkkoherra Tuomo Törmänen</a:t>
            </a:r>
          </a:p>
          <a:p>
            <a:endParaRPr lang="fi-FI" dirty="0"/>
          </a:p>
        </p:txBody>
      </p:sp>
    </p:spTree>
    <p:extLst>
      <p:ext uri="{BB962C8B-B14F-4D97-AF65-F5344CB8AC3E}">
        <p14:creationId xmlns:p14="http://schemas.microsoft.com/office/powerpoint/2010/main" val="216486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Maaseutuseurakunnan aktiivisia muutoksen tekijöitä</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825625"/>
            <a:ext cx="10515600" cy="4667250"/>
          </a:xfrm>
        </p:spPr>
        <p:txBody>
          <a:bodyPr>
            <a:normAutofit lnSpcReduction="10000"/>
          </a:bodyPr>
          <a:lstStyle/>
          <a:p>
            <a:r>
              <a:rPr lang="fi-FI" dirty="0">
                <a:latin typeface="Martti" panose="02000000000000000000" pitchFamily="2" charset="0"/>
              </a:rPr>
              <a:t>Realistinen tilannekuva mm. jäsenistön moninaisuudesta sekä monenlaisista toiveista ja odotuksista</a:t>
            </a:r>
          </a:p>
          <a:p>
            <a:r>
              <a:rPr lang="fi-FI" dirty="0">
                <a:latin typeface="Martti" panose="02000000000000000000" pitchFamily="2" charset="0"/>
              </a:rPr>
              <a:t>Strategiset valinnat ja suunnitelmallinen sopeutuminen väheneviin resursseihin</a:t>
            </a:r>
          </a:p>
          <a:p>
            <a:r>
              <a:rPr lang="fi-FI" dirty="0">
                <a:latin typeface="Martti" panose="02000000000000000000" pitchFamily="2" charset="0"/>
              </a:rPr>
              <a:t>Seurakuntalaisten osallisuuden vahvistaminen</a:t>
            </a:r>
          </a:p>
          <a:p>
            <a:r>
              <a:rPr lang="fi-FI" dirty="0">
                <a:latin typeface="Martti" panose="02000000000000000000" pitchFamily="2" charset="0"/>
              </a:rPr>
              <a:t>Yhteisöllisyys ja yhteistyö paikallisten toimijoiden kanssa</a:t>
            </a:r>
          </a:p>
          <a:p>
            <a:r>
              <a:rPr lang="fi-FI" dirty="0">
                <a:latin typeface="Martti" panose="02000000000000000000" pitchFamily="2" charset="0"/>
              </a:rPr>
              <a:t>Digitalisaatio mahdollisuutena</a:t>
            </a:r>
          </a:p>
          <a:p>
            <a:r>
              <a:rPr lang="fi-FI" dirty="0">
                <a:latin typeface="Martti" panose="02000000000000000000" pitchFamily="2" charset="0"/>
              </a:rPr>
              <a:t>Hengellisyyden muutos ja moninaisuus on mahdollisuutena</a:t>
            </a:r>
          </a:p>
          <a:p>
            <a:r>
              <a:rPr lang="fi-FI" dirty="0">
                <a:latin typeface="Martti" panose="02000000000000000000" pitchFamily="2" charset="0"/>
              </a:rPr>
              <a:t>Viestintä, paikallinen näkyvyys ja mielikuvat seurakunnasta </a:t>
            </a:r>
          </a:p>
          <a:p>
            <a:r>
              <a:rPr lang="fi-FI" b="1" dirty="0">
                <a:latin typeface="Martti" panose="02000000000000000000" pitchFamily="2" charset="0"/>
              </a:rPr>
              <a:t>Miten löytää positiivisen kehityksen kierre?</a:t>
            </a:r>
          </a:p>
          <a:p>
            <a:endParaRPr lang="fi-FI" dirty="0"/>
          </a:p>
          <a:p>
            <a:endParaRPr lang="fi-FI" dirty="0"/>
          </a:p>
        </p:txBody>
      </p:sp>
    </p:spTree>
    <p:extLst>
      <p:ext uri="{BB962C8B-B14F-4D97-AF65-F5344CB8AC3E}">
        <p14:creationId xmlns:p14="http://schemas.microsoft.com/office/powerpoint/2010/main" val="64042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Maaseutulinjausten suosituksia</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825625"/>
            <a:ext cx="10515600" cy="4667250"/>
          </a:xfrm>
        </p:spPr>
        <p:txBody>
          <a:bodyPr>
            <a:normAutofit/>
          </a:bodyPr>
          <a:lstStyle/>
          <a:p>
            <a:r>
              <a:rPr lang="fi-FI" dirty="0">
                <a:latin typeface="Martti" panose="02000000000000000000" pitchFamily="2" charset="0"/>
              </a:rPr>
              <a:t>Monipaikkaisuuden mahdollisuuksien näkeminen ja kaksoisjäsenyyden mahdollisuuksien selvittäminen (tukijäsenyys)</a:t>
            </a:r>
          </a:p>
          <a:p>
            <a:r>
              <a:rPr lang="fi-FI" dirty="0">
                <a:latin typeface="Martti" panose="02000000000000000000" pitchFamily="2" charset="0"/>
              </a:rPr>
              <a:t>Maaseutuvaikutusten arvioinnon mallin laatiminen kirkon päätöksentekoon</a:t>
            </a:r>
          </a:p>
          <a:p>
            <a:r>
              <a:rPr lang="fi-FI" dirty="0">
                <a:latin typeface="Martti" panose="02000000000000000000" pitchFamily="2" charset="0"/>
              </a:rPr>
              <a:t>Maaseutunäkökulman huomioiminen kirkon strategiassa</a:t>
            </a:r>
          </a:p>
          <a:p>
            <a:r>
              <a:rPr lang="fi-FI" dirty="0">
                <a:latin typeface="Martti" panose="02000000000000000000" pitchFamily="2" charset="0"/>
              </a:rPr>
              <a:t>Vahvistaa kokonaiskirkollista yhteisvastuullisuutta taloudellisesti heikkojen maaseutuseurakuntien selviämiseksi</a:t>
            </a:r>
          </a:p>
          <a:p>
            <a:r>
              <a:rPr lang="fi-FI" dirty="0">
                <a:latin typeface="Martti" panose="02000000000000000000" pitchFamily="2" charset="0"/>
              </a:rPr>
              <a:t>Uudet rakenteelliset ratkaisut</a:t>
            </a:r>
          </a:p>
          <a:p>
            <a:r>
              <a:rPr lang="fi-FI" dirty="0">
                <a:latin typeface="Martti" panose="02000000000000000000" pitchFamily="2" charset="0"/>
              </a:rPr>
              <a:t>Paikalliset toimet maaseudulla kaikkein tärkeintä</a:t>
            </a:r>
          </a:p>
          <a:p>
            <a:endParaRPr lang="fi-FI" dirty="0">
              <a:latin typeface="Martti" panose="02000000000000000000" pitchFamily="2" charset="0"/>
            </a:endParaRPr>
          </a:p>
          <a:p>
            <a:endParaRPr lang="fi-FI" dirty="0"/>
          </a:p>
          <a:p>
            <a:endParaRPr lang="fi-FI" dirty="0"/>
          </a:p>
        </p:txBody>
      </p:sp>
    </p:spTree>
    <p:extLst>
      <p:ext uri="{BB962C8B-B14F-4D97-AF65-F5344CB8AC3E}">
        <p14:creationId xmlns:p14="http://schemas.microsoft.com/office/powerpoint/2010/main" val="182171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isällön paikkamerkki 6" descr="Kuva, joka sisältää kohteen henkilö, sisä-, vaate, huonekalu&#10;&#10;Kuvaus luotu automaattisesti">
            <a:extLst>
              <a:ext uri="{FF2B5EF4-FFF2-40B4-BE49-F238E27FC236}">
                <a16:creationId xmlns:a16="http://schemas.microsoft.com/office/drawing/2014/main" id="{117FE60B-7944-46E8-7122-79554D8251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687" b="5044"/>
          <a:stretch/>
        </p:blipFill>
        <p:spPr>
          <a:xfrm>
            <a:off x="20" y="1282"/>
            <a:ext cx="12191980" cy="6856718"/>
          </a:xfrm>
          <a:prstGeom prst="rect">
            <a:avLst/>
          </a:prstGeom>
        </p:spPr>
      </p:pic>
    </p:spTree>
    <p:extLst>
      <p:ext uri="{BB962C8B-B14F-4D97-AF65-F5344CB8AC3E}">
        <p14:creationId xmlns:p14="http://schemas.microsoft.com/office/powerpoint/2010/main" val="16158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Monipaikkainen kirkko – Kirkon maaseutulinjaukset 2023</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825624"/>
            <a:ext cx="10515600" cy="4575175"/>
          </a:xfrm>
        </p:spPr>
        <p:txBody>
          <a:bodyPr>
            <a:normAutofit/>
          </a:bodyPr>
          <a:lstStyle/>
          <a:p>
            <a:r>
              <a:rPr lang="fi-FI" dirty="0">
                <a:latin typeface="Martti" panose="02000000000000000000" pitchFamily="2" charset="0"/>
              </a:rPr>
              <a:t>Maaseutulinjauksien tavoitteena on olla maaseutuseurakuntien tulevaisuuskeskustelun myönteinen ja rohkaiseva avaus. Miten maaseutuseurakunnat voivat omilla päätöksillään rakentaa tulevaisuutta?</a:t>
            </a:r>
          </a:p>
          <a:p>
            <a:r>
              <a:rPr lang="fi-FI" dirty="0">
                <a:latin typeface="Martti" panose="02000000000000000000" pitchFamily="2" charset="0"/>
              </a:rPr>
              <a:t>Demografiset muutokset maaseudulla. Väestön keskimääräinen ikääntyminen on maaseudulla nopeampaa kuin kaupunkiseuduilla.</a:t>
            </a:r>
          </a:p>
          <a:p>
            <a:r>
              <a:rPr lang="fi-FI" dirty="0">
                <a:latin typeface="Martti" panose="02000000000000000000" pitchFamily="2" charset="0"/>
              </a:rPr>
              <a:t>Kirkon ajankohtainen kysymys on, miten se toimii ja vaikuttaa eri puolilla Suomea ja vastaa toimintaympäristön muutoksiin niin maaseudulla kuin kaupungeissa. Miten kirkko on läsnä tulevaisuudessa maaseudun ihmisten elämässä? Millaista paikkaperustaista päätöksentekoa kirkossa tarvitaan?</a:t>
            </a:r>
            <a:endParaRPr lang="fi-FI" dirty="0"/>
          </a:p>
          <a:p>
            <a:endParaRPr lang="fi-FI" dirty="0"/>
          </a:p>
        </p:txBody>
      </p:sp>
    </p:spTree>
    <p:extLst>
      <p:ext uri="{BB962C8B-B14F-4D97-AF65-F5344CB8AC3E}">
        <p14:creationId xmlns:p14="http://schemas.microsoft.com/office/powerpoint/2010/main" val="90236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Mitä tiedämme? Mitä emme ajattele?</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825624"/>
            <a:ext cx="10515600" cy="4575175"/>
          </a:xfrm>
        </p:spPr>
        <p:txBody>
          <a:bodyPr/>
          <a:lstStyle/>
          <a:p>
            <a:r>
              <a:rPr lang="fi-FI" dirty="0">
                <a:latin typeface="Martti" panose="02000000000000000000" pitchFamily="2" charset="0"/>
              </a:rPr>
              <a:t>Maaseudulla väestö ikääntyy ja vähenee</a:t>
            </a:r>
          </a:p>
          <a:p>
            <a:r>
              <a:rPr lang="fi-FI" dirty="0">
                <a:latin typeface="Martti" panose="02000000000000000000" pitchFamily="2" charset="0"/>
              </a:rPr>
              <a:t>Syntyvyys yleisesti huomattavasti vähäisempää kuin kuolleisuus</a:t>
            </a:r>
          </a:p>
          <a:p>
            <a:r>
              <a:rPr lang="fi-FI" dirty="0">
                <a:latin typeface="Martti" panose="02000000000000000000" pitchFamily="2" charset="0"/>
              </a:rPr>
              <a:t>Muuttoliike usein miinusmerkkistä</a:t>
            </a:r>
          </a:p>
          <a:p>
            <a:r>
              <a:rPr lang="fi-FI" dirty="0">
                <a:latin typeface="Martti" panose="02000000000000000000" pitchFamily="2" charset="0"/>
              </a:rPr>
              <a:t>Taloustutkimukselta tilattu maaseutuseurakuntien jäsensegmentointi antaa vastauksia, millainen jäsenistö maaseutuseurakunnissa todellisuudessa on.</a:t>
            </a:r>
          </a:p>
          <a:p>
            <a:r>
              <a:rPr lang="fi-FI" dirty="0">
                <a:latin typeface="Martti" panose="02000000000000000000" pitchFamily="2" charset="0"/>
              </a:rPr>
              <a:t>Maaseutuseurakuntien jäsenistö ei ole ajattelultaan ja seurakuntaan suhtautumiseltaan niin yhtenäinen kuin helposti ajatellaan</a:t>
            </a:r>
          </a:p>
          <a:p>
            <a:r>
              <a:rPr lang="fi-FI" dirty="0">
                <a:latin typeface="Martti" panose="02000000000000000000" pitchFamily="2" charset="0"/>
              </a:rPr>
              <a:t>Kenen kanssa seurakunnissa puuhataan?</a:t>
            </a:r>
          </a:p>
          <a:p>
            <a:endParaRPr lang="fi-FI" dirty="0"/>
          </a:p>
          <a:p>
            <a:endParaRPr lang="fi-FI" dirty="0"/>
          </a:p>
        </p:txBody>
      </p:sp>
    </p:spTree>
    <p:extLst>
      <p:ext uri="{BB962C8B-B14F-4D97-AF65-F5344CB8AC3E}">
        <p14:creationId xmlns:p14="http://schemas.microsoft.com/office/powerpoint/2010/main" val="41981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Perinteiset uskonnolliset (24 %)</a:t>
            </a:r>
          </a:p>
        </p:txBody>
      </p:sp>
      <p:sp>
        <p:nvSpPr>
          <p:cNvPr id="4" name="Sisällön paikkamerkki 3">
            <a:extLst>
              <a:ext uri="{FF2B5EF4-FFF2-40B4-BE49-F238E27FC236}">
                <a16:creationId xmlns:a16="http://schemas.microsoft.com/office/drawing/2014/main" id="{DA9CE538-434A-3DC7-126B-5F7FCED0839B}"/>
              </a:ext>
            </a:extLst>
          </p:cNvPr>
          <p:cNvSpPr>
            <a:spLocks noGrp="1"/>
          </p:cNvSpPr>
          <p:nvPr>
            <p:ph idx="1"/>
          </p:nvPr>
        </p:nvSpPr>
        <p:spPr>
          <a:xfrm>
            <a:off x="838200" y="1408386"/>
            <a:ext cx="10515600" cy="5297214"/>
          </a:xfrm>
        </p:spPr>
        <p:txBody>
          <a:bodyPr>
            <a:normAutofit lnSpcReduction="10000"/>
          </a:bodyPr>
          <a:lstStyle/>
          <a:p>
            <a:r>
              <a:rPr lang="fi-FI" dirty="0">
                <a:latin typeface="Martti" panose="02000000000000000000" pitchFamily="2" charset="0"/>
              </a:rPr>
              <a:t>57 % miehiä</a:t>
            </a:r>
          </a:p>
          <a:p>
            <a:r>
              <a:rPr lang="fi-FI" dirty="0">
                <a:latin typeface="Martti" panose="02000000000000000000" pitchFamily="2" charset="0"/>
              </a:rPr>
              <a:t>Yli 50-vuotiaat korostuvat</a:t>
            </a:r>
          </a:p>
          <a:p>
            <a:r>
              <a:rPr lang="fi-FI" dirty="0">
                <a:latin typeface="Martti" panose="02000000000000000000" pitchFamily="2" charset="0"/>
              </a:rPr>
              <a:t>Tyhjän pesän kotitaloudet korostuvat</a:t>
            </a:r>
          </a:p>
          <a:p>
            <a:r>
              <a:rPr lang="fi-FI" dirty="0">
                <a:latin typeface="Martti" panose="02000000000000000000" pitchFamily="2" charset="0"/>
              </a:rPr>
              <a:t>Uudenmaan ulkopuolinen alue korostuu</a:t>
            </a:r>
          </a:p>
          <a:p>
            <a:r>
              <a:rPr lang="fi-FI" dirty="0">
                <a:latin typeface="Martti" panose="02000000000000000000" pitchFamily="2" charset="0"/>
              </a:rPr>
              <a:t>Itseään uskonnollisena pitää 70 % ja kristittynä 87 %</a:t>
            </a:r>
          </a:p>
          <a:p>
            <a:r>
              <a:rPr lang="fi-FI" dirty="0">
                <a:latin typeface="Martti" panose="02000000000000000000" pitchFamily="2" charset="0"/>
              </a:rPr>
              <a:t>Ainakin joskus rukoilee 89 % ja jumalanpalvelukseen osallistuu ainakin joskus 67 %</a:t>
            </a:r>
          </a:p>
          <a:p>
            <a:r>
              <a:rPr lang="fi-FI" dirty="0">
                <a:latin typeface="Martti" panose="02000000000000000000" pitchFamily="2" charset="0"/>
              </a:rPr>
              <a:t>Todennäköisyys erota seurakunnan jäsenyydestä pieni</a:t>
            </a:r>
          </a:p>
          <a:p>
            <a:r>
              <a:rPr lang="fi-FI" dirty="0">
                <a:latin typeface="Martti" panose="02000000000000000000" pitchFamily="2" charset="0"/>
              </a:rPr>
              <a:t>Vahva kiinnittyminen henkilökohtaiseen uskoon ja osallisuus seurakuntaelämään</a:t>
            </a:r>
          </a:p>
          <a:p>
            <a:r>
              <a:rPr lang="fi-FI" dirty="0">
                <a:latin typeface="Martti" panose="02000000000000000000" pitchFamily="2" charset="0"/>
              </a:rPr>
              <a:t>Näkemykset kirkosta ja eettisistä kysymyksistä perinteisiä ja konservatiivisia </a:t>
            </a:r>
          </a:p>
          <a:p>
            <a:endParaRPr lang="fi-FI" dirty="0"/>
          </a:p>
          <a:p>
            <a:endParaRPr lang="fi-FI" dirty="0"/>
          </a:p>
        </p:txBody>
      </p:sp>
    </p:spTree>
    <p:extLst>
      <p:ext uri="{BB962C8B-B14F-4D97-AF65-F5344CB8AC3E}">
        <p14:creationId xmlns:p14="http://schemas.microsoft.com/office/powerpoint/2010/main" val="73280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Maltilliset peruskristityt (31 %)</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381760"/>
            <a:ext cx="10515600" cy="5252720"/>
          </a:xfrm>
        </p:spPr>
        <p:txBody>
          <a:bodyPr>
            <a:normAutofit fontScale="92500"/>
          </a:bodyPr>
          <a:lstStyle/>
          <a:p>
            <a:r>
              <a:rPr lang="fi-FI" dirty="0">
                <a:latin typeface="Martti" panose="02000000000000000000" pitchFamily="2" charset="0"/>
              </a:rPr>
              <a:t>54 % naisia</a:t>
            </a:r>
          </a:p>
          <a:p>
            <a:r>
              <a:rPr lang="fi-FI" dirty="0">
                <a:latin typeface="Martti" panose="02000000000000000000" pitchFamily="2" charset="0"/>
              </a:rPr>
              <a:t>35-64-vuotiaat korostuvat</a:t>
            </a:r>
          </a:p>
          <a:p>
            <a:r>
              <a:rPr lang="fi-FI" dirty="0">
                <a:latin typeface="Martti" panose="02000000000000000000" pitchFamily="2" charset="0"/>
              </a:rPr>
              <a:t>Lapsiperheet korostuvat</a:t>
            </a:r>
          </a:p>
          <a:p>
            <a:r>
              <a:rPr lang="fi-FI" dirty="0">
                <a:latin typeface="Martti" panose="02000000000000000000" pitchFamily="2" charset="0"/>
              </a:rPr>
              <a:t>Työväestö korostuu ja yliopistokoulutus alikorostuu</a:t>
            </a:r>
          </a:p>
          <a:p>
            <a:r>
              <a:rPr lang="fi-FI" dirty="0">
                <a:latin typeface="Martti" panose="02000000000000000000" pitchFamily="2" charset="0"/>
              </a:rPr>
              <a:t>Uudenmaan ulkopuolinen alue korostuu</a:t>
            </a:r>
          </a:p>
          <a:p>
            <a:r>
              <a:rPr lang="fi-FI" dirty="0">
                <a:latin typeface="Martti" panose="02000000000000000000" pitchFamily="2" charset="0"/>
              </a:rPr>
              <a:t>Itseään uskonnollisena pitää 27 % ja kristittynä 71 %</a:t>
            </a:r>
          </a:p>
          <a:p>
            <a:r>
              <a:rPr lang="fi-FI" dirty="0">
                <a:latin typeface="Martti" panose="02000000000000000000" pitchFamily="2" charset="0"/>
              </a:rPr>
              <a:t>Ainakin joskus rukoilee 54 % ja jumalanpalvelukseen osallistuu ainakin joskus 41 %</a:t>
            </a:r>
          </a:p>
          <a:p>
            <a:r>
              <a:rPr lang="fi-FI" dirty="0">
                <a:latin typeface="Martti" panose="02000000000000000000" pitchFamily="2" charset="0"/>
              </a:rPr>
              <a:t>Todennäköisyys erota seurakunnan jäsenyydestä varsin pieni</a:t>
            </a:r>
          </a:p>
          <a:p>
            <a:r>
              <a:rPr lang="fi-FI" dirty="0">
                <a:latin typeface="Martti" panose="02000000000000000000" pitchFamily="2" charset="0"/>
              </a:rPr>
              <a:t>Kirkkoa ja seurakuntaa arvostetaan mutta oma osallistuminen vähäisempää</a:t>
            </a:r>
          </a:p>
          <a:p>
            <a:r>
              <a:rPr lang="fi-FI" dirty="0">
                <a:latin typeface="Martti" panose="02000000000000000000" pitchFamily="2" charset="0"/>
              </a:rPr>
              <a:t>Näkemykset ja arvot maltillisia</a:t>
            </a:r>
          </a:p>
          <a:p>
            <a:endParaRPr lang="fi-FI" dirty="0"/>
          </a:p>
          <a:p>
            <a:endParaRPr lang="fi-FI" dirty="0"/>
          </a:p>
          <a:p>
            <a:endParaRPr lang="fi-FI" dirty="0"/>
          </a:p>
        </p:txBody>
      </p:sp>
    </p:spTree>
    <p:extLst>
      <p:ext uri="{BB962C8B-B14F-4D97-AF65-F5344CB8AC3E}">
        <p14:creationId xmlns:p14="http://schemas.microsoft.com/office/powerpoint/2010/main" val="167997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Konservatiiviset kristillisyydestä vieraantuneet (20 %)</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612264"/>
            <a:ext cx="10515600" cy="4788535"/>
          </a:xfrm>
        </p:spPr>
        <p:txBody>
          <a:bodyPr>
            <a:noAutofit/>
          </a:bodyPr>
          <a:lstStyle/>
          <a:p>
            <a:r>
              <a:rPr lang="fi-FI" sz="2400" dirty="0">
                <a:latin typeface="Martti" panose="02000000000000000000" pitchFamily="2" charset="0"/>
              </a:rPr>
              <a:t>69 % miehiä</a:t>
            </a:r>
          </a:p>
          <a:p>
            <a:r>
              <a:rPr lang="fi-FI" sz="2400" dirty="0">
                <a:latin typeface="Martti" panose="02000000000000000000" pitchFamily="2" charset="0"/>
              </a:rPr>
              <a:t>50-64-vuotiaat korostuvat</a:t>
            </a:r>
          </a:p>
          <a:p>
            <a:r>
              <a:rPr lang="fi-FI" sz="2400" dirty="0">
                <a:latin typeface="Martti" panose="02000000000000000000" pitchFamily="2" charset="0"/>
              </a:rPr>
              <a:t>Tasaisesti erilaisia elämänvaiheita, opiskelijat alikorostuvat ja ammattikoulutus korostuu</a:t>
            </a:r>
          </a:p>
          <a:p>
            <a:r>
              <a:rPr lang="fi-FI" sz="2400" dirty="0">
                <a:latin typeface="Martti" panose="02000000000000000000" pitchFamily="2" charset="0"/>
              </a:rPr>
              <a:t>Uudellamaalla asuvat korostuvat</a:t>
            </a:r>
          </a:p>
          <a:p>
            <a:r>
              <a:rPr lang="fi-FI" sz="2400" dirty="0">
                <a:latin typeface="Martti" panose="02000000000000000000" pitchFamily="2" charset="0"/>
              </a:rPr>
              <a:t>Itseään uskonnollisena pitää 3 % ja kristittynä 22 %</a:t>
            </a:r>
          </a:p>
          <a:p>
            <a:r>
              <a:rPr lang="fi-FI" sz="2400" dirty="0">
                <a:latin typeface="Martti" panose="02000000000000000000" pitchFamily="2" charset="0"/>
              </a:rPr>
              <a:t>Ainakin joskus rukoilee 12 % ja jumalanpalvelukseen osallistuu ainakin joskus 10 %</a:t>
            </a:r>
          </a:p>
          <a:p>
            <a:r>
              <a:rPr lang="fi-FI" sz="2400" dirty="0">
                <a:latin typeface="Martti" panose="02000000000000000000" pitchFamily="2" charset="0"/>
              </a:rPr>
              <a:t>39 % eronnut kirkosta ja todennäköisyys erota korkea</a:t>
            </a:r>
          </a:p>
          <a:p>
            <a:r>
              <a:rPr lang="fi-FI" sz="2400" dirty="0">
                <a:latin typeface="Martti" panose="02000000000000000000" pitchFamily="2" charset="0"/>
              </a:rPr>
              <a:t>Uskonnosta vieraantuneita ja vahvasti maallistuneita, </a:t>
            </a:r>
          </a:p>
          <a:p>
            <a:r>
              <a:rPr lang="fi-FI" sz="2400" dirty="0">
                <a:latin typeface="Martti" panose="02000000000000000000" pitchFamily="2" charset="0"/>
              </a:rPr>
              <a:t>Suhtautuminen kirkkoon negatiivista</a:t>
            </a:r>
          </a:p>
          <a:p>
            <a:r>
              <a:rPr lang="fi-FI" sz="2400" dirty="0">
                <a:latin typeface="Martti" panose="02000000000000000000" pitchFamily="2" charset="0"/>
              </a:rPr>
              <a:t>Arvot voimakkaasti konservatiivisia, materialistisia ja kansallismielisiä</a:t>
            </a:r>
          </a:p>
        </p:txBody>
      </p:sp>
    </p:spTree>
    <p:extLst>
      <p:ext uri="{BB962C8B-B14F-4D97-AF65-F5344CB8AC3E}">
        <p14:creationId xmlns:p14="http://schemas.microsoft.com/office/powerpoint/2010/main" val="152698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p:txBody>
          <a:bodyPr/>
          <a:lstStyle/>
          <a:p>
            <a:r>
              <a:rPr lang="fi-FI" b="1" dirty="0">
                <a:latin typeface="Martti" panose="02000000000000000000" pitchFamily="2" charset="0"/>
              </a:rPr>
              <a:t>Liberaalit kirkosta etääntyneet (25 %)</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200" y="1422400"/>
            <a:ext cx="10515600" cy="5070475"/>
          </a:xfrm>
        </p:spPr>
        <p:txBody>
          <a:bodyPr>
            <a:normAutofit fontScale="92500" lnSpcReduction="10000"/>
          </a:bodyPr>
          <a:lstStyle/>
          <a:p>
            <a:r>
              <a:rPr lang="fi-FI" dirty="0">
                <a:latin typeface="Martti" panose="02000000000000000000" pitchFamily="2" charset="0"/>
              </a:rPr>
              <a:t>65 % naisia</a:t>
            </a:r>
          </a:p>
          <a:p>
            <a:r>
              <a:rPr lang="fi-FI" dirty="0">
                <a:latin typeface="Martti" panose="02000000000000000000" pitchFamily="2" charset="0"/>
              </a:rPr>
              <a:t>25-49-vuotiaat korostuvat</a:t>
            </a:r>
          </a:p>
          <a:p>
            <a:r>
              <a:rPr lang="fi-FI" dirty="0">
                <a:latin typeface="Martti" panose="02000000000000000000" pitchFamily="2" charset="0"/>
              </a:rPr>
              <a:t>Alle kouluikäisten kotitaloudet korostuvat</a:t>
            </a:r>
          </a:p>
          <a:p>
            <a:r>
              <a:rPr lang="fi-FI" dirty="0">
                <a:latin typeface="Martti" panose="02000000000000000000" pitchFamily="2" charset="0"/>
              </a:rPr>
              <a:t>Toimihenkilöt ja korkeakoulutus korostuvat</a:t>
            </a:r>
          </a:p>
          <a:p>
            <a:r>
              <a:rPr lang="fi-FI" dirty="0">
                <a:latin typeface="Martti" panose="02000000000000000000" pitchFamily="2" charset="0"/>
              </a:rPr>
              <a:t>Uudellamaalla asuvat korostuvat</a:t>
            </a:r>
          </a:p>
          <a:p>
            <a:r>
              <a:rPr lang="fi-FI" dirty="0">
                <a:latin typeface="Martti" panose="02000000000000000000" pitchFamily="2" charset="0"/>
              </a:rPr>
              <a:t>Itseään uskonnollisena pitää 14 % ja kristittynä 38 %</a:t>
            </a:r>
          </a:p>
          <a:p>
            <a:r>
              <a:rPr lang="fi-FI" dirty="0">
                <a:latin typeface="Martti" panose="02000000000000000000" pitchFamily="2" charset="0"/>
              </a:rPr>
              <a:t>Ainakin joskus rukoilee 29 % ja jumalanpalvelukseen osallistuu ainakin joskus 27 %</a:t>
            </a:r>
          </a:p>
          <a:p>
            <a:r>
              <a:rPr lang="fi-FI" dirty="0">
                <a:latin typeface="Martti" panose="02000000000000000000" pitchFamily="2" charset="0"/>
              </a:rPr>
              <a:t>29 % eronnut kirkosta ja todennäköisyys erota korkea</a:t>
            </a:r>
          </a:p>
          <a:p>
            <a:r>
              <a:rPr lang="fi-FI" dirty="0">
                <a:latin typeface="Martti" panose="02000000000000000000" pitchFamily="2" charset="0"/>
              </a:rPr>
              <a:t>Suhde kirkkoon ja seurakuntaan etääntynyt, avoimuutta henkisyyttä kohtaan</a:t>
            </a:r>
          </a:p>
          <a:p>
            <a:r>
              <a:rPr lang="fi-FI" dirty="0">
                <a:latin typeface="Martti" panose="02000000000000000000" pitchFamily="2" charset="0"/>
              </a:rPr>
              <a:t>Vahvasti tasa-arvoa korostavia ja liberaalit arvot korostuvat </a:t>
            </a:r>
          </a:p>
        </p:txBody>
      </p:sp>
    </p:spTree>
    <p:extLst>
      <p:ext uri="{BB962C8B-B14F-4D97-AF65-F5344CB8AC3E}">
        <p14:creationId xmlns:p14="http://schemas.microsoft.com/office/powerpoint/2010/main" val="127373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A3FD6-2DC6-590F-4B68-ED29D329EEEF}"/>
              </a:ext>
            </a:extLst>
          </p:cNvPr>
          <p:cNvSpPr>
            <a:spLocks noGrp="1"/>
          </p:cNvSpPr>
          <p:nvPr>
            <p:ph type="title"/>
          </p:nvPr>
        </p:nvSpPr>
        <p:spPr>
          <a:xfrm>
            <a:off x="1085850" y="1798320"/>
            <a:ext cx="10515600" cy="1325563"/>
          </a:xfrm>
        </p:spPr>
        <p:txBody>
          <a:bodyPr/>
          <a:lstStyle/>
          <a:p>
            <a:r>
              <a:rPr lang="fi-FI" b="1" dirty="0">
                <a:latin typeface="Martti" panose="02000000000000000000" pitchFamily="2" charset="0"/>
              </a:rPr>
              <a:t>Entäs tulevaisuus?</a:t>
            </a:r>
          </a:p>
        </p:txBody>
      </p:sp>
      <p:sp>
        <p:nvSpPr>
          <p:cNvPr id="3" name="Sisällön paikkamerkki 2">
            <a:extLst>
              <a:ext uri="{FF2B5EF4-FFF2-40B4-BE49-F238E27FC236}">
                <a16:creationId xmlns:a16="http://schemas.microsoft.com/office/drawing/2014/main" id="{6DD50FC0-1BF7-7D1A-12AA-D83343777240}"/>
              </a:ext>
            </a:extLst>
          </p:cNvPr>
          <p:cNvSpPr>
            <a:spLocks noGrp="1"/>
          </p:cNvSpPr>
          <p:nvPr>
            <p:ph idx="1"/>
          </p:nvPr>
        </p:nvSpPr>
        <p:spPr>
          <a:xfrm>
            <a:off x="838199" y="3428999"/>
            <a:ext cx="9172575" cy="2686051"/>
          </a:xfrm>
        </p:spPr>
        <p:txBody>
          <a:bodyPr>
            <a:normAutofit fontScale="92500" lnSpcReduction="20000"/>
          </a:bodyPr>
          <a:lstStyle/>
          <a:p>
            <a:r>
              <a:rPr lang="fi-FI" dirty="0">
                <a:latin typeface="Martti" panose="02000000000000000000" pitchFamily="2" charset="0"/>
              </a:rPr>
              <a:t>Perinteinen uskonnollisuus tulee heikkenemään maaseudulla</a:t>
            </a:r>
          </a:p>
          <a:p>
            <a:r>
              <a:rPr lang="fi-FI" dirty="0">
                <a:latin typeface="Martti" panose="02000000000000000000" pitchFamily="2" charset="0"/>
              </a:rPr>
              <a:t>Eroavuuden erilaisten maaseutualueiden välillä suurempia kuin maaseudun ja kaupunkien välillä</a:t>
            </a:r>
          </a:p>
          <a:p>
            <a:r>
              <a:rPr lang="fi-FI" dirty="0">
                <a:latin typeface="Martti" panose="02000000000000000000" pitchFamily="2" charset="0"/>
              </a:rPr>
              <a:t>Miten löytää yhteys seurakunnasta etäämmälle ajautuneisiin?</a:t>
            </a:r>
          </a:p>
          <a:p>
            <a:r>
              <a:rPr lang="fi-FI" dirty="0">
                <a:latin typeface="Martti" panose="02000000000000000000" pitchFamily="2" charset="0"/>
              </a:rPr>
              <a:t>Maaseudulla kirkon ja seurakunnan asema osana arkea on vakiintunut mutta murroksessa</a:t>
            </a:r>
          </a:p>
          <a:p>
            <a:r>
              <a:rPr lang="fi-FI" dirty="0">
                <a:latin typeface="Martti" panose="02000000000000000000" pitchFamily="2" charset="0"/>
              </a:rPr>
              <a:t>Perinteiden merkitys edelleen vahva</a:t>
            </a:r>
          </a:p>
          <a:p>
            <a:endParaRPr lang="fi-FI" dirty="0">
              <a:latin typeface="Martti" panose="02000000000000000000" pitchFamily="2" charset="0"/>
            </a:endParaRPr>
          </a:p>
        </p:txBody>
      </p:sp>
      <p:pic>
        <p:nvPicPr>
          <p:cNvPr id="4" name="Sisällön paikkamerkki 4" descr="Kuva, joka sisältää kohteen vaate, henkilö, mies, nainen&#10;&#10;Kuvaus luotu automaattisesti">
            <a:extLst>
              <a:ext uri="{FF2B5EF4-FFF2-40B4-BE49-F238E27FC236}">
                <a16:creationId xmlns:a16="http://schemas.microsoft.com/office/drawing/2014/main" id="{9A6F0A66-9693-1877-BF39-F24B697FEC40}"/>
              </a:ext>
            </a:extLst>
          </p:cNvPr>
          <p:cNvPicPr>
            <a:picLocks noChangeAspect="1"/>
          </p:cNvPicPr>
          <p:nvPr/>
        </p:nvPicPr>
        <p:blipFill rotWithShape="1">
          <a:blip r:embed="rId2">
            <a:extLst>
              <a:ext uri="{28A0092B-C50C-407E-A947-70E740481C1C}">
                <a14:useLocalDpi xmlns:a14="http://schemas.microsoft.com/office/drawing/2010/main" val="0"/>
              </a:ext>
            </a:extLst>
          </a:blip>
          <a:srcRect t="4139" b="4784"/>
          <a:stretch/>
        </p:blipFill>
        <p:spPr>
          <a:xfrm>
            <a:off x="6981825" y="183493"/>
            <a:ext cx="4895850" cy="2753405"/>
          </a:xfrm>
          <a:prstGeom prst="rect">
            <a:avLst/>
          </a:prstGeom>
        </p:spPr>
      </p:pic>
    </p:spTree>
    <p:extLst>
      <p:ext uri="{BB962C8B-B14F-4D97-AF65-F5344CB8AC3E}">
        <p14:creationId xmlns:p14="http://schemas.microsoft.com/office/powerpoint/2010/main" val="411008173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cffb9a-b58e-4596-b011-c50217fcbead" xsi:nil="true"/>
    <lcf76f155ced4ddcb4097134ff3c332f xmlns="a58e9245-b64e-4fc9-9bba-1cb1ceb11e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A4B4997F0FCAF478D87B2329EA9D731" ma:contentTypeVersion="18" ma:contentTypeDescription="Luo uusi asiakirja." ma:contentTypeScope="" ma:versionID="7661cc649e57ad3c14f1372debbe9cfc">
  <xsd:schema xmlns:xsd="http://www.w3.org/2001/XMLSchema" xmlns:xs="http://www.w3.org/2001/XMLSchema" xmlns:p="http://schemas.microsoft.com/office/2006/metadata/properties" xmlns:ns2="a58e9245-b64e-4fc9-9bba-1cb1ceb11ef8" xmlns:ns3="9dcffb9a-b58e-4596-b011-c50217fcbead" targetNamespace="http://schemas.microsoft.com/office/2006/metadata/properties" ma:root="true" ma:fieldsID="0f15933ef7ad1c6e16627f3d6b153532" ns2:_="" ns3:_="">
    <xsd:import namespace="a58e9245-b64e-4fc9-9bba-1cb1ceb11ef8"/>
    <xsd:import namespace="9dcffb9a-b58e-4596-b011-c50217fcb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e9245-b64e-4fc9-9bba-1cb1ceb11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3549a063-2122-48bf-a041-f9fe3a3a46ce"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ffb9a-b58e-4596-b011-c50217fcbead"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d53f6b0-ec8a-4541-8758-a76ad6dac5b4}" ma:internalName="TaxCatchAll" ma:showField="CatchAllData" ma:web="9dcffb9a-b58e-4596-b011-c50217fcbe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5757E-931C-4661-B863-F91AE5307638}">
  <ds:schemaRefs>
    <ds:schemaRef ds:uri="http://purl.org/dc/dcmitype/"/>
    <ds:schemaRef ds:uri="http://purl.org/dc/terms/"/>
    <ds:schemaRef ds:uri="http://purl.org/dc/elements/1.1/"/>
    <ds:schemaRef ds:uri="http://schemas.microsoft.com/office/2006/documentManagement/types"/>
    <ds:schemaRef ds:uri="a58e9245-b64e-4fc9-9bba-1cb1ceb11ef8"/>
    <ds:schemaRef ds:uri="9dcffb9a-b58e-4596-b011-c50217fcbead"/>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90C0876-3F38-4127-AB12-FAD50AEE4A53}">
  <ds:schemaRefs>
    <ds:schemaRef ds:uri="http://schemas.microsoft.com/sharepoint/v3/contenttype/forms"/>
  </ds:schemaRefs>
</ds:datastoreItem>
</file>

<file path=customXml/itemProps3.xml><?xml version="1.0" encoding="utf-8"?>
<ds:datastoreItem xmlns:ds="http://schemas.openxmlformats.org/officeDocument/2006/customXml" ds:itemID="{8F6B2CB3-B7B5-4658-8C1A-484646F43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e9245-b64e-4fc9-9bba-1cb1ceb11ef8"/>
    <ds:schemaRef ds:uri="9dcffb9a-b58e-4596-b011-c50217fcb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TotalTime>
  <Words>523</Words>
  <Application>Microsoft Office PowerPoint</Application>
  <PresentationFormat>Laajakuva</PresentationFormat>
  <Paragraphs>82</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Martti</vt:lpstr>
      <vt:lpstr>Office-teema</vt:lpstr>
      <vt:lpstr>Miten turvata monipuolinen seurakuntatyö kaikkialla Suomessa?</vt:lpstr>
      <vt:lpstr>PowerPoint-esitys</vt:lpstr>
      <vt:lpstr>Monipaikkainen kirkko – Kirkon maaseutulinjaukset 2023</vt:lpstr>
      <vt:lpstr>Mitä tiedämme? Mitä emme ajattele?</vt:lpstr>
      <vt:lpstr>Perinteiset uskonnolliset (24 %)</vt:lpstr>
      <vt:lpstr>Maltilliset peruskristityt (31 %)</vt:lpstr>
      <vt:lpstr>Konservatiiviset kristillisyydestä vieraantuneet (20 %)</vt:lpstr>
      <vt:lpstr>Liberaalit kirkosta etääntyneet (25 %)</vt:lpstr>
      <vt:lpstr>Entäs tulevaisuus?</vt:lpstr>
      <vt:lpstr>Maaseutuseurakunnan aktiivisia muutoksen tekijöitä</vt:lpstr>
      <vt:lpstr>Maaseutulinjausten suosituksia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Törmänen Tuomo</dc:creator>
  <cp:lastModifiedBy>Reinikainen Satu</cp:lastModifiedBy>
  <cp:revision>9</cp:revision>
  <dcterms:created xsi:type="dcterms:W3CDTF">2023-09-21T19:32:37Z</dcterms:created>
  <dcterms:modified xsi:type="dcterms:W3CDTF">2025-03-19T16:17:49Z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0x0101005A4B4997F0FCAF478D87B2329EA9D731</vt:lpwstr>
  </property>
  <property fmtid="{D5CDD505-2E9C-101B-9397-08002B2CF9AE}" pid="3" name="MediaServiceImageTags">
    <vt:lpwstr/>
  </property>
</Properties>
</file>