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709" r:id="rId5"/>
    <p:sldMasterId id="2147483688" r:id="rId6"/>
    <p:sldMasterId id="2147483682" r:id="rId7"/>
  </p:sldMasterIdLst>
  <p:notesMasterIdLst>
    <p:notesMasterId r:id="rId18"/>
  </p:notesMasterIdLst>
  <p:sldIdLst>
    <p:sldId id="278" r:id="rId8"/>
    <p:sldId id="273" r:id="rId9"/>
    <p:sldId id="281" r:id="rId10"/>
    <p:sldId id="282" r:id="rId11"/>
    <p:sldId id="283" r:id="rId12"/>
    <p:sldId id="284" r:id="rId13"/>
    <p:sldId id="291" r:id="rId14"/>
    <p:sldId id="292" r:id="rId15"/>
    <p:sldId id="293" r:id="rId16"/>
    <p:sldId id="290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388D"/>
    <a:srgbClr val="FEFFFF"/>
    <a:srgbClr val="9497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0" autoAdjust="0"/>
    <p:restoredTop sz="94712" autoAdjust="0"/>
  </p:normalViewPr>
  <p:slideViewPr>
    <p:cSldViewPr snapToGrid="0" snapToObjects="1">
      <p:cViewPr>
        <p:scale>
          <a:sx n="90" d="100"/>
          <a:sy n="90" d="100"/>
        </p:scale>
        <p:origin x="2142" y="8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Calibri" panose="020F0502020204030204" pitchFamily="34" charset="0"/>
              </a:defRPr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Calibri" panose="020F0502020204030204" pitchFamily="34" charset="0"/>
              </a:defRPr>
            </a:lvl1pPr>
          </a:lstStyle>
          <a:p>
            <a:fld id="{749F5220-4A6A-AE4D-B1BD-B9EAFA5BF5FD}" type="datetimeFigureOut">
              <a:rPr lang="en-FI" smtClean="0"/>
              <a:pPr/>
              <a:t>03/02/2023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Calibri" panose="020F0502020204030204" pitchFamily="34" charset="0"/>
              </a:defRPr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Calibri" panose="020F0502020204030204" pitchFamily="34" charset="0"/>
              </a:defRPr>
            </a:lvl1pPr>
          </a:lstStyle>
          <a:p>
            <a:fld id="{A72795F6-CDFD-F442-83D4-C776AFEF3C39}" type="slidenum">
              <a:rPr lang="en-FI" smtClean="0"/>
              <a:pPr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69968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342900" algn="l" defTabSz="685800" rtl="0" eaLnBrk="1" latinLnBrk="0" hangingPunct="1">
      <a:defRPr sz="9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685800" algn="l" defTabSz="685800" rtl="0" eaLnBrk="1" latinLnBrk="0" hangingPunct="1">
      <a:defRPr sz="9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028700" algn="l" defTabSz="685800" rtl="0" eaLnBrk="1" latinLnBrk="0" hangingPunct="1">
      <a:defRPr sz="9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371600" algn="l" defTabSz="685800" rtl="0" eaLnBrk="1" latinLnBrk="0" hangingPunct="1">
      <a:defRPr sz="9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2795F6-CDFD-F442-83D4-C776AFEF3C39}" type="slidenum">
              <a:rPr lang="en-FI" smtClean="0"/>
              <a:pPr/>
              <a:t>2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69215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2795F6-CDFD-F442-83D4-C776AFEF3C39}" type="slidenum">
              <a:rPr lang="en-FI" smtClean="0"/>
              <a:pPr/>
              <a:t>10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683044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eman aloitu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uora yhdysviiva 3">
            <a:extLst>
              <a:ext uri="{FF2B5EF4-FFF2-40B4-BE49-F238E27FC236}">
                <a16:creationId xmlns:a16="http://schemas.microsoft.com/office/drawing/2014/main" id="{6BF36539-26A4-3530-9B0D-03B18479C985}"/>
              </a:ext>
            </a:extLst>
          </p:cNvPr>
          <p:cNvCxnSpPr>
            <a:cxnSpLocks/>
          </p:cNvCxnSpPr>
          <p:nvPr userDrawn="1"/>
        </p:nvCxnSpPr>
        <p:spPr>
          <a:xfrm>
            <a:off x="720000" y="2565045"/>
            <a:ext cx="3591748" cy="0"/>
          </a:xfrm>
          <a:prstGeom prst="line">
            <a:avLst/>
          </a:prstGeom>
          <a:ln>
            <a:solidFill>
              <a:srgbClr val="FE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Kuva 4">
            <a:extLst>
              <a:ext uri="{FF2B5EF4-FFF2-40B4-BE49-F238E27FC236}">
                <a16:creationId xmlns:a16="http://schemas.microsoft.com/office/drawing/2014/main" id="{00439586-B7E7-B57B-C902-F1EBD28E55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</a:blip>
          <a:srcRect/>
          <a:stretch/>
        </p:blipFill>
        <p:spPr>
          <a:xfrm>
            <a:off x="4976714" y="196068"/>
            <a:ext cx="3111845" cy="4714228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B023E5B9-CC2B-6991-9363-2C5462191F5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20002" y="3495873"/>
            <a:ext cx="3100767" cy="586949"/>
          </a:xfrm>
          <a:prstGeom prst="rect">
            <a:avLst/>
          </a:prstGeom>
        </p:spPr>
      </p:pic>
      <p:sp>
        <p:nvSpPr>
          <p:cNvPr id="10" name="Subtitle 4">
            <a:extLst>
              <a:ext uri="{FF2B5EF4-FFF2-40B4-BE49-F238E27FC236}">
                <a16:creationId xmlns:a16="http://schemas.microsoft.com/office/drawing/2014/main" id="{0D6AC3EC-516A-97B3-5A9D-1BB4A2A293AA}"/>
              </a:ext>
            </a:extLst>
          </p:cNvPr>
          <p:cNvSpPr txBox="1">
            <a:spLocks/>
          </p:cNvSpPr>
          <p:nvPr userDrawn="1"/>
        </p:nvSpPr>
        <p:spPr>
          <a:xfrm>
            <a:off x="720000" y="2700999"/>
            <a:ext cx="5859758" cy="693984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b="0" i="0" kern="1200">
                <a:solidFill>
                  <a:srgbClr val="FEFFFF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0" i="0" kern="1200">
                <a:solidFill>
                  <a:schemeClr val="bg1"/>
                </a:solidFill>
                <a:latin typeface="Bahnschrift" panose="020B0502040204020203" pitchFamily="34" charset="0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0" i="0" kern="1200">
                <a:solidFill>
                  <a:schemeClr val="bg1"/>
                </a:solidFill>
                <a:latin typeface="Bahnschrift" panose="020B0502040204020203" pitchFamily="34" charset="0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dirty="0"/>
              <a:t>Seurakunnan luottamushenkilöiden </a:t>
            </a:r>
            <a:br>
              <a:rPr lang="fi-FI" dirty="0"/>
            </a:br>
            <a:r>
              <a:rPr lang="fi-FI" dirty="0"/>
              <a:t>perehdytysmateriaali 2023–2026</a:t>
            </a: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6D339928-F352-D733-92ED-270969FEC60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235698" y="211238"/>
            <a:ext cx="1425793" cy="714379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9391A39C-2411-9429-69A6-B14F6283F1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7699" y="1185687"/>
            <a:ext cx="3591748" cy="1278468"/>
          </a:xfrm>
          <a:prstGeom prst="rect">
            <a:avLst/>
          </a:prstGeom>
        </p:spPr>
        <p:txBody>
          <a:bodyPr lIns="0" anchor="b">
            <a:noAutofit/>
          </a:bodyPr>
          <a:lstStyle>
            <a:lvl1pPr algn="l">
              <a:defRPr sz="3600" b="1" i="0">
                <a:solidFill>
                  <a:srgbClr val="FEFFFF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912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93080F-207E-7544-0067-A77566F5F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 dirty="0" err="1"/>
              <a:t>Footeria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muokata</a:t>
            </a:r>
            <a:r>
              <a:rPr lang="en-GB" dirty="0"/>
              <a:t> / </a:t>
            </a:r>
            <a:r>
              <a:rPr lang="en-GB" dirty="0" err="1"/>
              <a:t>poistaa</a:t>
            </a:r>
            <a:r>
              <a:rPr lang="en-GB" dirty="0"/>
              <a:t> </a:t>
            </a:r>
            <a:r>
              <a:rPr lang="en-GB" dirty="0" err="1"/>
              <a:t>kokonaan</a:t>
            </a:r>
            <a:r>
              <a:rPr lang="en-GB" dirty="0"/>
              <a:t>: Insert &gt; Header and Footer</a:t>
            </a:r>
            <a:endParaRPr lang="en-FI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498E50A-5D13-943A-1093-6A38DC74EA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2138289"/>
            <a:ext cx="3774628" cy="1413803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endParaRPr lang="en-GB" dirty="0"/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B7BA8E16-C08F-603F-E0F3-EB1684A11BD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60116" y="199573"/>
            <a:ext cx="1775762" cy="1077828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42A4DEDD-45DC-92BE-8277-726B8E6D5789}"/>
              </a:ext>
            </a:extLst>
          </p:cNvPr>
          <p:cNvSpPr txBox="1"/>
          <p:nvPr userDrawn="1"/>
        </p:nvSpPr>
        <p:spPr>
          <a:xfrm>
            <a:off x="720000" y="1277401"/>
            <a:ext cx="3852000" cy="64633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i-FI" sz="1800" b="1" dirty="0"/>
              <a:t>Seurakunnan luottamushenkilöiden perehdytysmateriaalit 2023–2026</a:t>
            </a:r>
            <a:endParaRPr lang="fi-FI" b="1"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561560F9-9211-81CB-00EA-4913A01A3406}"/>
              </a:ext>
            </a:extLst>
          </p:cNvPr>
          <p:cNvSpPr txBox="1"/>
          <p:nvPr userDrawn="1"/>
        </p:nvSpPr>
        <p:spPr>
          <a:xfrm>
            <a:off x="720000" y="3725627"/>
            <a:ext cx="4281065" cy="36933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Kirkkopalvelut ry / STEP-opintokeskus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714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er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9441118A-10D4-0CA6-E20D-5661CBEBE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861CD85-0CD7-596D-75AE-8FCF29CD9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00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19B6CDB-FF68-508F-B146-BF30BD6FEC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 dirty="0" err="1"/>
              <a:t>Footeria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muokata</a:t>
            </a:r>
            <a:r>
              <a:rPr lang="en-GB" dirty="0"/>
              <a:t> / </a:t>
            </a:r>
            <a:r>
              <a:rPr lang="en-GB" dirty="0" err="1"/>
              <a:t>poistaa</a:t>
            </a:r>
            <a:r>
              <a:rPr lang="en-GB" dirty="0"/>
              <a:t> </a:t>
            </a:r>
            <a:r>
              <a:rPr lang="en-GB" dirty="0" err="1"/>
              <a:t>kokonaan</a:t>
            </a:r>
            <a:r>
              <a:rPr lang="en-GB" dirty="0"/>
              <a:t>: Insert &gt; Header and Footer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400718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37209F-4924-95DC-B3C2-62338942A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EB5AA8D-8549-CE1C-904B-78BD778FF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2406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A793747-CD81-65B6-5730-5F77D78F6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DF258B-D39E-1EEA-07C7-4CECF41E0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18C0725-EDBF-C62A-D08C-ADD437B31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111844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1CB955-EC42-E200-B856-377D3FB50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232995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9441118A-10D4-0CA6-E20D-5661CBEBE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322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2BF6462-0392-2EC6-CA49-2638A5150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6C4055A-6EB4-8578-F70E-FD7C3DD7E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342901"/>
            <a:ext cx="4629150" cy="4052888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C82949F-B98D-AE81-062B-1B63E14D5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0304439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8E80C7-49CA-F26E-4826-1FADF1721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34075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60D023F-851A-F046-5ECB-EAC876E58A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342901"/>
            <a:ext cx="4629150" cy="40528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EE1A2EC-B777-6988-25A5-5C906DD6F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683656"/>
            <a:ext cx="2949575" cy="271848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7911656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_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C0446E4-36E6-B34A-A2CF-FD5D37B35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567071"/>
            <a:ext cx="3426797" cy="1790700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3600" b="1" i="0">
                <a:solidFill>
                  <a:srgbClr val="FEFFFF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0D4B45E-5FEF-A14E-96B7-640E25CFE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12569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rgbClr val="FEFFFF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50F7684-BB7D-7949-BA97-74E9E273D3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08900" y="4551180"/>
            <a:ext cx="891576" cy="446715"/>
          </a:xfrm>
          <a:prstGeom prst="rect">
            <a:avLst/>
          </a:prstGeom>
        </p:spPr>
      </p:pic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719939E-4131-290F-952C-117C31B24D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rgbClr val="FEFFFF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 dirty="0" err="1"/>
              <a:t>Footeria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muokata</a:t>
            </a:r>
            <a:r>
              <a:rPr lang="en-GB" dirty="0"/>
              <a:t> / </a:t>
            </a:r>
            <a:r>
              <a:rPr lang="en-GB" dirty="0" err="1"/>
              <a:t>poistaa</a:t>
            </a:r>
            <a:r>
              <a:rPr lang="en-GB" dirty="0"/>
              <a:t> </a:t>
            </a:r>
            <a:r>
              <a:rPr lang="en-GB" dirty="0" err="1"/>
              <a:t>kokonaan</a:t>
            </a:r>
            <a:r>
              <a:rPr lang="en-GB" dirty="0"/>
              <a:t>: Insert &gt; Header and Footer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0880154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_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EDCE989-CF7A-0645-8700-1E96933C2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567071"/>
            <a:ext cx="5802249" cy="1790700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3600" b="1" i="0">
                <a:solidFill>
                  <a:srgbClr val="FEFFFF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244850A-9561-5843-A9B8-D505E41532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8361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rgbClr val="FEFFFF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A346DC-FE04-314B-9E7C-B93FE5D568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08900" y="4551180"/>
            <a:ext cx="891576" cy="446715"/>
          </a:xfrm>
          <a:prstGeom prst="rect">
            <a:avLst/>
          </a:prstGeom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7F33286-7CFD-B484-4AC7-AE3D548CE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rgbClr val="FEFFFF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 dirty="0" err="1"/>
              <a:t>Footeria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muokata</a:t>
            </a:r>
            <a:r>
              <a:rPr lang="en-GB" dirty="0"/>
              <a:t> / </a:t>
            </a:r>
            <a:r>
              <a:rPr lang="en-GB" dirty="0" err="1"/>
              <a:t>poistaa</a:t>
            </a:r>
            <a:r>
              <a:rPr lang="en-GB" dirty="0"/>
              <a:t> </a:t>
            </a:r>
            <a:r>
              <a:rPr lang="en-GB" dirty="0" err="1"/>
              <a:t>kokonaan</a:t>
            </a:r>
            <a:r>
              <a:rPr lang="en-GB" dirty="0"/>
              <a:t>: Insert &gt; Header and Footer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836693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51E89F75-98B6-4C49-813F-BC52113A3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1617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rgbClr val="FEFFFF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8B59B65-8F85-944B-864B-D872305135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7700" y="3333498"/>
            <a:ext cx="3426796" cy="881241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1600" b="0" i="0">
                <a:solidFill>
                  <a:srgbClr val="FEFFFF"/>
                </a:solidFill>
                <a:latin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B758784-C4A3-9C40-AA66-8FFB9DD1A5D9}"/>
              </a:ext>
            </a:extLst>
          </p:cNvPr>
          <p:cNvCxnSpPr>
            <a:cxnSpLocks/>
          </p:cNvCxnSpPr>
          <p:nvPr userDrawn="1"/>
        </p:nvCxnSpPr>
        <p:spPr>
          <a:xfrm>
            <a:off x="737699" y="3171133"/>
            <a:ext cx="3426797" cy="0"/>
          </a:xfrm>
          <a:prstGeom prst="line">
            <a:avLst/>
          </a:prstGeom>
          <a:ln w="9525">
            <a:solidFill>
              <a:srgbClr val="FE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E8635AE2-5005-E944-837A-DC5AE538CBD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35698" y="211238"/>
            <a:ext cx="1425793" cy="71437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79769E-E34E-BCBE-632C-FC91AF9A47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7699" y="1643750"/>
            <a:ext cx="3591748" cy="1278468"/>
          </a:xfrm>
          <a:prstGeom prst="rect">
            <a:avLst/>
          </a:prstGeom>
        </p:spPr>
        <p:txBody>
          <a:bodyPr lIns="0" anchor="b">
            <a:noAutofit/>
          </a:bodyPr>
          <a:lstStyle>
            <a:lvl1pPr algn="l">
              <a:defRPr sz="3600" b="1" i="0">
                <a:solidFill>
                  <a:srgbClr val="FEFFFF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7567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_3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C0446E4-36E6-B34A-A2CF-FD5D37B35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567071"/>
            <a:ext cx="3426797" cy="1790700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3600" b="1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0D4B45E-5FEF-A14E-96B7-640E25CFE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8361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3" name="Picture 7">
            <a:extLst>
              <a:ext uri="{FF2B5EF4-FFF2-40B4-BE49-F238E27FC236}">
                <a16:creationId xmlns:a16="http://schemas.microsoft.com/office/drawing/2014/main" id="{554F71D7-3ABC-201D-BED5-5C8E79EEB1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839FAD6-9A09-E704-9663-791AE4D4FB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6501473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_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EDCE989-CF7A-0645-8700-1E96933C2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567071"/>
            <a:ext cx="5802249" cy="1790700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3600" b="1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244850A-9561-5843-A9B8-D505E41532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8361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2" name="Picture 7">
            <a:extLst>
              <a:ext uri="{FF2B5EF4-FFF2-40B4-BE49-F238E27FC236}">
                <a16:creationId xmlns:a16="http://schemas.microsoft.com/office/drawing/2014/main" id="{ACCC3981-CE88-C6DA-B566-B18F16DB42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91C30F8-58E3-C2FA-6839-1FABE2B230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1790372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_5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C0446E4-36E6-B34A-A2CF-FD5D37B35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567071"/>
            <a:ext cx="3426797" cy="1790700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3600" b="1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0D4B45E-5FEF-A14E-96B7-640E25CFE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8361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2" name="Picture 7">
            <a:extLst>
              <a:ext uri="{FF2B5EF4-FFF2-40B4-BE49-F238E27FC236}">
                <a16:creationId xmlns:a16="http://schemas.microsoft.com/office/drawing/2014/main" id="{FB3D1A69-A254-54F2-A31C-088E777590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A4753D9-EDE8-D84F-CCB6-1AFAA4207D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0342860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_6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EDCE989-CF7A-0645-8700-1E96933C2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567071"/>
            <a:ext cx="5802249" cy="1790700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3600" b="1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244850A-9561-5843-A9B8-D505E41532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8361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2" name="Picture 7">
            <a:extLst>
              <a:ext uri="{FF2B5EF4-FFF2-40B4-BE49-F238E27FC236}">
                <a16:creationId xmlns:a16="http://schemas.microsoft.com/office/drawing/2014/main" id="{9090EE06-26B1-DCE2-92AA-DABB1A6E7E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4281525-B430-A619-BF1E-3D5172FA92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737003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_7">
    <p:bg>
      <p:bgPr>
        <a:solidFill>
          <a:srgbClr val="FE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C0446E4-36E6-B34A-A2CF-FD5D37B35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567071"/>
            <a:ext cx="3426797" cy="1790700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3600" b="1" i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0D4B45E-5FEF-A14E-96B7-640E25CFE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8361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2" name="Picture 7">
            <a:extLst>
              <a:ext uri="{FF2B5EF4-FFF2-40B4-BE49-F238E27FC236}">
                <a16:creationId xmlns:a16="http://schemas.microsoft.com/office/drawing/2014/main" id="{B61AF86D-71C2-598D-17CE-844442CAB4D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89CD604-B391-4FDD-9C76-E14E8F6DF7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39784" y="4759463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8144112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_8">
    <p:bg>
      <p:bgPr>
        <a:solidFill>
          <a:srgbClr val="FE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8F04C471-3E05-7A45-9469-7999936076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567071"/>
            <a:ext cx="5802249" cy="1790700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3600" b="1" i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B30622C9-AC1D-4C47-91F9-B0E7F1D8CA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8361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2" name="Picture 7">
            <a:extLst>
              <a:ext uri="{FF2B5EF4-FFF2-40B4-BE49-F238E27FC236}">
                <a16:creationId xmlns:a16="http://schemas.microsoft.com/office/drawing/2014/main" id="{9A1C02E8-CBD4-32D3-BEEC-862AEBBB63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382D447-817E-24C6-F329-BB23F78FD9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5736489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ukautettu asettelu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93080F-207E-7544-0067-A77566F5F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 dirty="0" err="1"/>
              <a:t>Footeria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muokata</a:t>
            </a:r>
            <a:r>
              <a:rPr lang="en-GB" dirty="0"/>
              <a:t> / </a:t>
            </a:r>
            <a:r>
              <a:rPr lang="en-GB" dirty="0" err="1"/>
              <a:t>poistaa</a:t>
            </a:r>
            <a:r>
              <a:rPr lang="en-GB" dirty="0"/>
              <a:t> </a:t>
            </a:r>
            <a:r>
              <a:rPr lang="en-GB" dirty="0" err="1"/>
              <a:t>kokonaan</a:t>
            </a:r>
            <a:r>
              <a:rPr lang="en-GB" dirty="0"/>
              <a:t>: Insert &gt; Header and Footer</a:t>
            </a:r>
            <a:endParaRPr lang="en-FI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498E50A-5D13-943A-1093-6A38DC74EA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2138289"/>
            <a:ext cx="3774628" cy="1413803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endParaRPr lang="en-GB" dirty="0"/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B7BA8E16-C08F-603F-E0F3-EB1684A11BD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60116" y="199573"/>
            <a:ext cx="1775762" cy="1077828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42A4DEDD-45DC-92BE-8277-726B8E6D5789}"/>
              </a:ext>
            </a:extLst>
          </p:cNvPr>
          <p:cNvSpPr txBox="1"/>
          <p:nvPr userDrawn="1"/>
        </p:nvSpPr>
        <p:spPr>
          <a:xfrm>
            <a:off x="720000" y="1277401"/>
            <a:ext cx="3852000" cy="64633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i-FI" sz="1800" b="1" dirty="0"/>
              <a:t>Seurakunnan luottamushenkilöiden perehdytysmateriaalit 2023–2026</a:t>
            </a:r>
            <a:endParaRPr lang="fi-FI" b="1"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561560F9-9211-81CB-00EA-4913A01A3406}"/>
              </a:ext>
            </a:extLst>
          </p:cNvPr>
          <p:cNvSpPr txBox="1"/>
          <p:nvPr userDrawn="1"/>
        </p:nvSpPr>
        <p:spPr>
          <a:xfrm>
            <a:off x="720000" y="3725627"/>
            <a:ext cx="4281065" cy="36933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Kirkkopalvelut ry / STEP-opintokeskus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8357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6246DFA-FD7A-4C41-9EF7-3820B570E4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8361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224C0F7-5F69-D152-BBE9-BE3086F805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39784" y="4759463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 dirty="0" err="1"/>
              <a:t>Footeria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muokata</a:t>
            </a:r>
            <a:r>
              <a:rPr lang="en-GB" dirty="0"/>
              <a:t> / </a:t>
            </a:r>
            <a:r>
              <a:rPr lang="en-GB" dirty="0" err="1"/>
              <a:t>poistaa</a:t>
            </a:r>
            <a:r>
              <a:rPr lang="en-GB" dirty="0"/>
              <a:t> </a:t>
            </a:r>
            <a:r>
              <a:rPr lang="en-GB" dirty="0" err="1"/>
              <a:t>kokonaan</a:t>
            </a:r>
            <a:r>
              <a:rPr lang="en-GB" dirty="0"/>
              <a:t>: Insert &gt; Header and Footer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5611730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endParaRPr lang="en-GB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2FE9E7A-718D-7943-AFB8-C9C08091E2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8361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E0906-F778-873D-2EEB-5A8D1C10AD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39784" y="4759463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588435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6D19E93-286D-7747-9EC9-4F7A1D2D39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8361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A3113FD-B80E-6350-C01C-C60A1B58C2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39784" y="4759463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64246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_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7062" y="1224403"/>
            <a:ext cx="6189875" cy="179070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3600" b="1" i="0">
                <a:solidFill>
                  <a:srgbClr val="FEFFFF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5804" y="3293191"/>
            <a:ext cx="5992389" cy="12418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 b="0" i="0">
                <a:solidFill>
                  <a:srgbClr val="FEFFFF"/>
                </a:solidFill>
                <a:latin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58951BD-8E00-6648-82CD-4651397CB9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53787" y="4712569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i="0">
                <a:solidFill>
                  <a:srgbClr val="FEFFFF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D459D70-5652-A744-96E0-A0E181149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35698" y="211238"/>
            <a:ext cx="1425793" cy="71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9228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69BF94C-0CF2-8348-9055-618A9B31C2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8361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E295E0-EB92-1A88-8BBE-18BF9E2EC8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39784" y="4759463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5241842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0"/>
            <a:ext cx="5133393" cy="498056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kuva</a:t>
            </a:r>
            <a:r>
              <a:rPr lang="en-US" dirty="0"/>
              <a:t> </a:t>
            </a:r>
            <a:r>
              <a:rPr lang="en-US" dirty="0" err="1"/>
              <a:t>napsauttamalla</a:t>
            </a:r>
            <a:r>
              <a:rPr lang="en-US" dirty="0"/>
              <a:t> </a:t>
            </a:r>
            <a:r>
              <a:rPr lang="en-US" dirty="0" err="1"/>
              <a:t>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622562"/>
            <a:ext cx="2949178" cy="285869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B7F5400-EBF0-C943-93CF-11EB49A092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8361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5A46C-E186-8822-E6E7-128F048FC8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73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6209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_3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699" y="1269705"/>
            <a:ext cx="3426797" cy="1790700"/>
          </a:xfrm>
          <a:prstGeom prst="rect">
            <a:avLst/>
          </a:prstGeom>
        </p:spPr>
        <p:txBody>
          <a:bodyPr lIns="0" anchor="b">
            <a:noAutofit/>
          </a:bodyPr>
          <a:lstStyle>
            <a:lvl1pPr algn="l">
              <a:defRPr sz="36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7700" y="3333498"/>
            <a:ext cx="3426796" cy="881241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4501555-83A7-414C-9442-E81F69494C09}"/>
              </a:ext>
            </a:extLst>
          </p:cNvPr>
          <p:cNvCxnSpPr>
            <a:cxnSpLocks/>
          </p:cNvCxnSpPr>
          <p:nvPr userDrawn="1"/>
        </p:nvCxnSpPr>
        <p:spPr>
          <a:xfrm>
            <a:off x="737699" y="3171133"/>
            <a:ext cx="3426797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84E0A28-AAFF-5140-83AA-9BE94946AF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220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 err="1"/>
              <a:t>Footeria</a:t>
            </a:r>
            <a:r>
              <a:rPr lang="en-GB"/>
              <a:t> </a:t>
            </a:r>
            <a:r>
              <a:rPr lang="en-GB" err="1"/>
              <a:t>voi</a:t>
            </a:r>
            <a:r>
              <a:rPr lang="en-GB"/>
              <a:t> </a:t>
            </a:r>
            <a:r>
              <a:rPr lang="en-GB" err="1"/>
              <a:t>muokata</a:t>
            </a:r>
            <a:r>
              <a:rPr lang="en-GB"/>
              <a:t> / </a:t>
            </a:r>
            <a:r>
              <a:rPr lang="en-GB" err="1"/>
              <a:t>poistaa</a:t>
            </a:r>
            <a:r>
              <a:rPr lang="en-GB"/>
              <a:t> </a:t>
            </a:r>
            <a:r>
              <a:rPr lang="en-GB" err="1"/>
              <a:t>kokonaan</a:t>
            </a:r>
            <a:r>
              <a:rPr lang="en-GB"/>
              <a:t>: Insert &gt; Header and Footer</a:t>
            </a:r>
            <a:endParaRPr lang="en-FI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C404D51-742F-CD43-A28F-9F04624064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0713" y="29514"/>
            <a:ext cx="1775762" cy="1077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50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_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7062" y="1224403"/>
            <a:ext cx="6189875" cy="179070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3600" b="1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5804" y="3293191"/>
            <a:ext cx="5992389" cy="12418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58951BD-8E00-6648-82CD-4651397CB9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53787" y="4712569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 err="1"/>
              <a:t>Footeria</a:t>
            </a:r>
            <a:r>
              <a:rPr lang="en-GB"/>
              <a:t> </a:t>
            </a:r>
            <a:r>
              <a:rPr lang="en-GB" err="1"/>
              <a:t>voi</a:t>
            </a:r>
            <a:r>
              <a:rPr lang="en-GB"/>
              <a:t> </a:t>
            </a:r>
            <a:r>
              <a:rPr lang="en-GB" err="1"/>
              <a:t>muokata</a:t>
            </a:r>
            <a:r>
              <a:rPr lang="en-GB"/>
              <a:t> / </a:t>
            </a:r>
            <a:r>
              <a:rPr lang="en-GB" err="1"/>
              <a:t>poistaa</a:t>
            </a:r>
            <a:r>
              <a:rPr lang="en-GB"/>
              <a:t> </a:t>
            </a:r>
            <a:r>
              <a:rPr lang="en-GB" err="1"/>
              <a:t>kokonaan</a:t>
            </a:r>
            <a:r>
              <a:rPr lang="en-GB"/>
              <a:t>: Insert &gt; Header and Footer</a:t>
            </a:r>
            <a:endParaRPr lang="en-FI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DB7E0459-2BCC-9303-D295-463F22E637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0713" y="29514"/>
            <a:ext cx="1775762" cy="1077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634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5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51E89F75-98B6-4C49-813F-BC52113A3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161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6B33680-515D-8D4F-B60F-F719C59DDA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7699" y="1269705"/>
            <a:ext cx="3426797" cy="1790700"/>
          </a:xfrm>
          <a:prstGeom prst="rect">
            <a:avLst/>
          </a:prstGeom>
        </p:spPr>
        <p:txBody>
          <a:bodyPr lIns="0" anchor="b">
            <a:noAutofit/>
          </a:bodyPr>
          <a:lstStyle>
            <a:lvl1pPr algn="l">
              <a:defRPr sz="3600" b="1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8B59B65-8F85-944B-864B-D872305135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7700" y="3333498"/>
            <a:ext cx="3426796" cy="881241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B758784-C4A3-9C40-AA66-8FFB9DD1A5D9}"/>
              </a:ext>
            </a:extLst>
          </p:cNvPr>
          <p:cNvCxnSpPr>
            <a:cxnSpLocks/>
          </p:cNvCxnSpPr>
          <p:nvPr userDrawn="1"/>
        </p:nvCxnSpPr>
        <p:spPr>
          <a:xfrm>
            <a:off x="737699" y="3171133"/>
            <a:ext cx="3426797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7">
            <a:extLst>
              <a:ext uri="{FF2B5EF4-FFF2-40B4-BE49-F238E27FC236}">
                <a16:creationId xmlns:a16="http://schemas.microsoft.com/office/drawing/2014/main" id="{95E350C4-B7F6-0A0B-A353-D21B0E84CC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0713" y="29514"/>
            <a:ext cx="1775762" cy="1077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772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_6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7062" y="1224403"/>
            <a:ext cx="6189875" cy="179070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3600" b="1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5804" y="3293191"/>
            <a:ext cx="5992389" cy="12418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4501555-83A7-414C-9442-E81F69494C09}"/>
              </a:ext>
            </a:extLst>
          </p:cNvPr>
          <p:cNvCxnSpPr>
            <a:cxnSpLocks/>
          </p:cNvCxnSpPr>
          <p:nvPr userDrawn="1"/>
        </p:nvCxnSpPr>
        <p:spPr>
          <a:xfrm>
            <a:off x="1575802" y="3130826"/>
            <a:ext cx="5992391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58951BD-8E00-6648-82CD-4651397CB9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53787" y="4712569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i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 err="1"/>
              <a:t>Footeria</a:t>
            </a:r>
            <a:r>
              <a:rPr lang="en-GB"/>
              <a:t> </a:t>
            </a:r>
            <a:r>
              <a:rPr lang="en-GB" err="1"/>
              <a:t>voi</a:t>
            </a:r>
            <a:r>
              <a:rPr lang="en-GB"/>
              <a:t> </a:t>
            </a:r>
            <a:r>
              <a:rPr lang="en-GB" err="1"/>
              <a:t>muokata</a:t>
            </a:r>
            <a:r>
              <a:rPr lang="en-GB"/>
              <a:t> / </a:t>
            </a:r>
            <a:r>
              <a:rPr lang="en-GB" err="1"/>
              <a:t>poistaa</a:t>
            </a:r>
            <a:r>
              <a:rPr lang="en-GB"/>
              <a:t> </a:t>
            </a:r>
            <a:r>
              <a:rPr lang="en-GB" err="1"/>
              <a:t>kokonaan</a:t>
            </a:r>
            <a:r>
              <a:rPr lang="en-GB"/>
              <a:t>: Insert &gt; Header and Footer</a:t>
            </a:r>
            <a:endParaRPr lang="en-FI"/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4443239D-EB42-E0BD-BA8D-E61F36A224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0713" y="29514"/>
            <a:ext cx="1775762" cy="1077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871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7">
    <p:bg>
      <p:bgPr>
        <a:solidFill>
          <a:srgbClr val="FE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B6B33680-515D-8D4F-B60F-F719C59DDA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7699" y="1269705"/>
            <a:ext cx="3426797" cy="1790700"/>
          </a:xfrm>
          <a:prstGeom prst="rect">
            <a:avLst/>
          </a:prstGeom>
        </p:spPr>
        <p:txBody>
          <a:bodyPr lIns="0" anchor="b">
            <a:noAutofit/>
          </a:bodyPr>
          <a:lstStyle>
            <a:lvl1pPr algn="l">
              <a:defRPr sz="3600" b="1" i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8B59B65-8F85-944B-864B-D872305135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7700" y="3333498"/>
            <a:ext cx="3426796" cy="881241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1600" b="0" i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B758784-C4A3-9C40-AA66-8FFB9DD1A5D9}"/>
              </a:ext>
            </a:extLst>
          </p:cNvPr>
          <p:cNvCxnSpPr>
            <a:cxnSpLocks/>
          </p:cNvCxnSpPr>
          <p:nvPr userDrawn="1"/>
        </p:nvCxnSpPr>
        <p:spPr>
          <a:xfrm>
            <a:off x="737699" y="3171133"/>
            <a:ext cx="342679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7">
            <a:extLst>
              <a:ext uri="{FF2B5EF4-FFF2-40B4-BE49-F238E27FC236}">
                <a16:creationId xmlns:a16="http://schemas.microsoft.com/office/drawing/2014/main" id="{C21FC692-7EEC-8BE1-D665-B53EB01845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0713" y="29514"/>
            <a:ext cx="1775762" cy="1077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8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_8">
    <p:bg>
      <p:bgPr>
        <a:solidFill>
          <a:srgbClr val="FE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7062" y="1224403"/>
            <a:ext cx="6189875" cy="179070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3600" b="1" i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5804" y="3293191"/>
            <a:ext cx="5992389" cy="12418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 b="0" i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4501555-83A7-414C-9442-E81F69494C09}"/>
              </a:ext>
            </a:extLst>
          </p:cNvPr>
          <p:cNvCxnSpPr>
            <a:cxnSpLocks/>
          </p:cNvCxnSpPr>
          <p:nvPr userDrawn="1"/>
        </p:nvCxnSpPr>
        <p:spPr>
          <a:xfrm>
            <a:off x="1575802" y="3130826"/>
            <a:ext cx="599239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9E72A09-8610-0744-B1B4-A2E154B862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53787" y="4712569"/>
            <a:ext cx="56364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i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/>
              <a:t>Footeria voi muokata / poistaa kokonaan: Insert &gt; Header and Footer</a:t>
            </a:r>
            <a:endParaRPr lang="en-FI"/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ADF86427-8ABF-BAE4-4090-BD3EC26523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0713" y="29514"/>
            <a:ext cx="1775762" cy="1077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94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406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22" r:id="rId2"/>
    <p:sldLayoutId id="2147483701" r:id="rId3"/>
    <p:sldLayoutId id="2147483668" r:id="rId4"/>
    <p:sldLayoutId id="2147483700" r:id="rId5"/>
    <p:sldLayoutId id="2147483667" r:id="rId6"/>
    <p:sldLayoutId id="2147483666" r:id="rId7"/>
    <p:sldLayoutId id="2147483669" r:id="rId8"/>
    <p:sldLayoutId id="2147483664" r:id="rId9"/>
    <p:sldLayoutId id="2147483725" r:id="rId10"/>
    <p:sldLayoutId id="2147483727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bg1"/>
          </a:solidFill>
          <a:latin typeface="Bahnschrift" panose="020F050202020403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bg1"/>
          </a:solidFill>
          <a:latin typeface="Bahnschrift" panose="020B0502040204020203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Bahnschrift" panose="020B0502040204020203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bg1"/>
          </a:solidFill>
          <a:latin typeface="Bahnschrift" panose="020B0502040204020203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Bahnschrift" panose="020B0502040204020203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Bahnschrift" panose="020B0502040204020203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A450E1B-CC92-9500-C48D-E17FA3F8B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00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E56F131-37B2-C3E6-D2CA-5E4D39E20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36329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3" r:id="rId2"/>
    <p:sldLayoutId id="2147483715" r:id="rId3"/>
    <p:sldLayoutId id="2147483716" r:id="rId4"/>
    <p:sldLayoutId id="2147483717" r:id="rId5"/>
    <p:sldLayoutId id="214748371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7AC39EE-CD28-694D-B4D4-13F3D78F74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8361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54718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2" r:id="rId5"/>
    <p:sldLayoutId id="2147483693" r:id="rId6"/>
    <p:sldLayoutId id="2147483690" r:id="rId7"/>
    <p:sldLayoutId id="2147483692" r:id="rId8"/>
    <p:sldLayoutId id="2147483728" r:id="rId9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bg1"/>
          </a:solidFill>
          <a:latin typeface="Bahnschrift" panose="020F050202020403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bg1"/>
          </a:solidFill>
          <a:latin typeface="Bahnschrift" panose="020B0502040204020203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Bahnschrift" panose="020B0502040204020203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bg1"/>
          </a:solidFill>
          <a:latin typeface="Bahnschrift" panose="020B0502040204020203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Bahnschrift" panose="020B0502040204020203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Bahnschrift" panose="020B0502040204020203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72D92A3-9BBB-4E44-BC78-7B8FA9EA63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15511" y="478361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F6C26B11-E21A-5446-B2BC-C9E9626207CF}" type="slidenum">
              <a:rPr lang="en-FI" smtClean="0"/>
              <a:pPr/>
              <a:t>‹#›</a:t>
            </a:fld>
            <a:endParaRPr lang="en-FI"/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67220A09-120D-7E51-B2C8-E2D37BFA820B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FEEE5-A2D5-FA79-CF47-63834571DF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60000" y="4795200"/>
            <a:ext cx="5636419" cy="154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GB" dirty="0" err="1"/>
              <a:t>Footeria</a:t>
            </a:r>
            <a:r>
              <a:rPr lang="en-GB" dirty="0"/>
              <a:t> </a:t>
            </a:r>
            <a:r>
              <a:rPr lang="en-GB" dirty="0" err="1"/>
              <a:t>voi</a:t>
            </a:r>
            <a:r>
              <a:rPr lang="en-GB" dirty="0"/>
              <a:t> </a:t>
            </a:r>
            <a:r>
              <a:rPr lang="en-GB" dirty="0" err="1"/>
              <a:t>muokata</a:t>
            </a:r>
            <a:r>
              <a:rPr lang="en-GB" dirty="0"/>
              <a:t> / </a:t>
            </a:r>
            <a:r>
              <a:rPr lang="en-GB" dirty="0" err="1"/>
              <a:t>poistaa</a:t>
            </a:r>
            <a:r>
              <a:rPr lang="en-GB" dirty="0"/>
              <a:t> </a:t>
            </a:r>
            <a:r>
              <a:rPr lang="en-GB" dirty="0" err="1"/>
              <a:t>kokonaan</a:t>
            </a:r>
            <a:r>
              <a:rPr lang="en-GB" dirty="0"/>
              <a:t>: Insert &gt; Header and Footer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409448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1" i="0" kern="1200">
          <a:solidFill>
            <a:schemeClr val="bg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Bahnschrift" panose="020B0502040204020203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Bahnschrift" panose="020B0502040204020203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0A8411A0-ED01-F1A1-7C96-37D1219851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1315328"/>
            <a:ext cx="3513751" cy="1113763"/>
          </a:xfrm>
        </p:spPr>
        <p:txBody>
          <a:bodyPr lIns="0"/>
          <a:lstStyle/>
          <a:p>
            <a:pPr algn="l"/>
            <a:r>
              <a:rPr lang="fi-FI" dirty="0"/>
              <a:t>Seurakunnan talous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574230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>
            <a:extLst>
              <a:ext uri="{FF2B5EF4-FFF2-40B4-BE49-F238E27FC236}">
                <a16:creationId xmlns:a16="http://schemas.microsoft.com/office/drawing/2014/main" id="{730587A8-F012-A930-5D25-FD325C68AE2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20000" y="2138289"/>
            <a:ext cx="3774628" cy="141380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Pasi Perander</a:t>
            </a:r>
            <a:b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talouspäällikkö, Helsingin seurakuntayhtymä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98E4FB47-7210-8CD6-E536-3190C16BB68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rcRect/>
          <a:stretch/>
        </p:blipFill>
        <p:spPr>
          <a:xfrm>
            <a:off x="5385423" y="196068"/>
            <a:ext cx="3111845" cy="4714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937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61AC8106-8D7B-1D6C-6EA3-E5BAF01D26CC}"/>
              </a:ext>
            </a:extLst>
          </p:cNvPr>
          <p:cNvCxnSpPr>
            <a:cxnSpLocks/>
          </p:cNvCxnSpPr>
          <p:nvPr/>
        </p:nvCxnSpPr>
        <p:spPr>
          <a:xfrm>
            <a:off x="799117" y="2812820"/>
            <a:ext cx="36308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Kuva 2">
            <a:extLst>
              <a:ext uri="{FF2B5EF4-FFF2-40B4-BE49-F238E27FC236}">
                <a16:creationId xmlns:a16="http://schemas.microsoft.com/office/drawing/2014/main" id="{6EE2D860-0B12-82A3-2828-8E3C3B035B6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965741" y="160123"/>
            <a:ext cx="3091628" cy="4683600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F5C4E595-EB84-E70C-8360-A89D5D08A32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60941" y="4048572"/>
            <a:ext cx="2902829" cy="549480"/>
          </a:xfrm>
          <a:prstGeom prst="rect">
            <a:avLst/>
          </a:prstGeom>
        </p:spPr>
      </p:pic>
      <p:sp>
        <p:nvSpPr>
          <p:cNvPr id="16" name="Subtitle 4">
            <a:extLst>
              <a:ext uri="{FF2B5EF4-FFF2-40B4-BE49-F238E27FC236}">
                <a16:creationId xmlns:a16="http://schemas.microsoft.com/office/drawing/2014/main" id="{EB82E328-86F3-8BC1-9AE3-86FE1C8AE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1290" y="2941674"/>
            <a:ext cx="5943689" cy="1124635"/>
          </a:xfrm>
        </p:spPr>
        <p:txBody>
          <a:bodyPr>
            <a:noAutofit/>
          </a:bodyPr>
          <a:lstStyle/>
          <a:p>
            <a:pPr algn="l"/>
            <a:r>
              <a:rPr lang="fi-FI" dirty="0"/>
              <a:t>Pasi Perander, talouspäällikkö</a:t>
            </a:r>
          </a:p>
          <a:p>
            <a:pPr algn="l">
              <a:spcAft>
                <a:spcPts val="400"/>
              </a:spcAft>
            </a:pPr>
            <a:r>
              <a:rPr lang="fi-FI" sz="1400" dirty="0"/>
              <a:t>Opasta luottamushenkilöt alkuun -webinaari </a:t>
            </a:r>
            <a:br>
              <a:rPr lang="fi-FI" sz="1400" dirty="0"/>
            </a:br>
            <a:r>
              <a:rPr lang="fi-FI" sz="1400" dirty="0"/>
              <a:t>23.11.2022</a:t>
            </a:r>
          </a:p>
        </p:txBody>
      </p:sp>
      <p:sp>
        <p:nvSpPr>
          <p:cNvPr id="18" name="Title 3">
            <a:extLst>
              <a:ext uri="{FF2B5EF4-FFF2-40B4-BE49-F238E27FC236}">
                <a16:creationId xmlns:a16="http://schemas.microsoft.com/office/drawing/2014/main" id="{FE6C6D2B-5EAC-9931-EACF-A8B93969FC31}"/>
              </a:ext>
            </a:extLst>
          </p:cNvPr>
          <p:cNvSpPr txBox="1">
            <a:spLocks/>
          </p:cNvSpPr>
          <p:nvPr/>
        </p:nvSpPr>
        <p:spPr>
          <a:xfrm>
            <a:off x="730103" y="1302328"/>
            <a:ext cx="4299100" cy="1510492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fi-FI" sz="2400" b="0" dirty="0"/>
              <a:t>Miten esitellä seurakunnan</a:t>
            </a:r>
          </a:p>
          <a:p>
            <a:pPr algn="l"/>
            <a:r>
              <a:rPr lang="fi-FI" sz="2400" b="0" dirty="0"/>
              <a:t>taloutta ja sen haasteita ja</a:t>
            </a:r>
          </a:p>
          <a:p>
            <a:pPr algn="l"/>
            <a:r>
              <a:rPr lang="fi-FI" sz="2400" b="0" dirty="0"/>
              <a:t>mahdollisuuksia tulevalla</a:t>
            </a:r>
          </a:p>
          <a:p>
            <a:pPr algn="l"/>
            <a:r>
              <a:rPr lang="fi-FI" sz="2400" b="0" dirty="0"/>
              <a:t>valtuustokaudella?</a:t>
            </a:r>
            <a:endParaRPr lang="en-FI" sz="2400" b="0" dirty="0"/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9658347A-A0D6-6FF8-0DE8-2C8C52969527}"/>
              </a:ext>
            </a:extLst>
          </p:cNvPr>
          <p:cNvSpPr txBox="1"/>
          <p:nvPr/>
        </p:nvSpPr>
        <p:spPr>
          <a:xfrm>
            <a:off x="730103" y="4598052"/>
            <a:ext cx="393404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i-FI" sz="1000" dirty="0"/>
              <a:t>Seurakunnan luottamushenkilöiden perehdytysmateriaalit 2023–2026</a:t>
            </a:r>
            <a:endParaRPr lang="en-FI" sz="1000" dirty="0"/>
          </a:p>
        </p:txBody>
      </p:sp>
    </p:spTree>
    <p:extLst>
      <p:ext uri="{BB962C8B-B14F-4D97-AF65-F5344CB8AC3E}">
        <p14:creationId xmlns:p14="http://schemas.microsoft.com/office/powerpoint/2010/main" val="3501740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>
            <a:extLst>
              <a:ext uri="{FF2B5EF4-FFF2-40B4-BE49-F238E27FC236}">
                <a16:creationId xmlns:a16="http://schemas.microsoft.com/office/drawing/2014/main" id="{385AF3F6-4687-3784-4586-D1967FEA5F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r="27729"/>
          <a:stretch/>
        </p:blipFill>
        <p:spPr>
          <a:xfrm>
            <a:off x="6440717" y="1272188"/>
            <a:ext cx="2703283" cy="3740462"/>
          </a:xfrm>
          <a:prstGeom prst="rect">
            <a:avLst/>
          </a:prstGeom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ABB93BC-D5A0-49DD-846A-76E26C2CE4E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49234" y="1683327"/>
            <a:ext cx="6937466" cy="2556164"/>
          </a:xfrm>
        </p:spPr>
        <p:txBody>
          <a:bodyPr/>
          <a:lstStyle>
            <a:defPPr>
              <a:defRPr lang="fi-FI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000" dirty="0">
                <a:solidFill>
                  <a:schemeClr val="bg1"/>
                </a:solidFill>
              </a:rPr>
              <a:t>talousarvion ja tilinpäätöksen rakenne</a:t>
            </a:r>
          </a:p>
          <a:p>
            <a:r>
              <a:rPr lang="fi-FI" sz="2000" dirty="0">
                <a:solidFill>
                  <a:schemeClr val="bg1"/>
                </a:solidFill>
              </a:rPr>
              <a:t>tilinpäätöslaskelmat</a:t>
            </a:r>
          </a:p>
          <a:p>
            <a:r>
              <a:rPr lang="fi-FI" sz="2000" dirty="0">
                <a:solidFill>
                  <a:schemeClr val="bg1"/>
                </a:solidFill>
              </a:rPr>
              <a:t>kirkollisvero</a:t>
            </a:r>
          </a:p>
          <a:p>
            <a:r>
              <a:rPr lang="fi-FI" sz="2000" dirty="0">
                <a:solidFill>
                  <a:schemeClr val="bg1"/>
                </a:solidFill>
              </a:rPr>
              <a:t>rahavarat</a:t>
            </a:r>
          </a:p>
          <a:p>
            <a:r>
              <a:rPr lang="fi-FI" sz="2000" dirty="0">
                <a:solidFill>
                  <a:schemeClr val="bg1"/>
                </a:solidFill>
              </a:rPr>
              <a:t>velat</a:t>
            </a:r>
          </a:p>
          <a:p>
            <a:r>
              <a:rPr lang="fi-FI" sz="2000" dirty="0">
                <a:solidFill>
                  <a:schemeClr val="bg1"/>
                </a:solidFill>
              </a:rPr>
              <a:t>henkilöstö (suhteessa esim. rovastikunta)</a:t>
            </a:r>
          </a:p>
          <a:p>
            <a:r>
              <a:rPr lang="fi-FI" sz="2000" dirty="0">
                <a:solidFill>
                  <a:schemeClr val="bg1"/>
                </a:solidFill>
              </a:rPr>
              <a:t>rakennukset (suhteessa esim. saman suuruiset)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8FC76B02-3244-5B97-5BDE-EAF434600928}"/>
              </a:ext>
            </a:extLst>
          </p:cNvPr>
          <p:cNvSpPr txBox="1"/>
          <p:nvPr/>
        </p:nvSpPr>
        <p:spPr>
          <a:xfrm>
            <a:off x="720000" y="473306"/>
            <a:ext cx="7245531" cy="1077218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i-FI" sz="3200" b="1" dirty="0">
                <a:latin typeface="+mj-lt"/>
              </a:rPr>
              <a:t>Mitä luottamushenkilön tulee</a:t>
            </a:r>
          </a:p>
          <a:p>
            <a:r>
              <a:rPr lang="fi-FI" sz="3200" b="1" dirty="0">
                <a:latin typeface="+mj-lt"/>
              </a:rPr>
              <a:t>ymmärtää taloudesta, mikä on minimi?</a:t>
            </a: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15A3DFBA-7B50-2B25-1B22-9F318AFEAE4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  <p:sp>
        <p:nvSpPr>
          <p:cNvPr id="8" name="Tekstiruutu 7">
            <a:extLst>
              <a:ext uri="{FF2B5EF4-FFF2-40B4-BE49-F238E27FC236}">
                <a16:creationId xmlns:a16="http://schemas.microsoft.com/office/drawing/2014/main" id="{5B80156A-7C1E-3A1A-4E3F-253D4D832C08}"/>
              </a:ext>
            </a:extLst>
          </p:cNvPr>
          <p:cNvSpPr txBox="1"/>
          <p:nvPr/>
        </p:nvSpPr>
        <p:spPr>
          <a:xfrm>
            <a:off x="1260000" y="4795200"/>
            <a:ext cx="63380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i-FI" sz="1000" dirty="0"/>
              <a:t>Seurakunnan luottamushenkilöiden perehdytysmateriaalit 2023–2026 | Seurakunnan talous</a:t>
            </a:r>
            <a:endParaRPr lang="en-FI" sz="1000" dirty="0"/>
          </a:p>
        </p:txBody>
      </p:sp>
    </p:spTree>
    <p:extLst>
      <p:ext uri="{BB962C8B-B14F-4D97-AF65-F5344CB8AC3E}">
        <p14:creationId xmlns:p14="http://schemas.microsoft.com/office/powerpoint/2010/main" val="319101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4">
            <a:extLst>
              <a:ext uri="{FF2B5EF4-FFF2-40B4-BE49-F238E27FC236}">
                <a16:creationId xmlns:a16="http://schemas.microsoft.com/office/drawing/2014/main" id="{985A42DB-8894-FED7-595A-F8DEABB3D016}"/>
              </a:ext>
            </a:extLst>
          </p:cNvPr>
          <p:cNvSpPr txBox="1"/>
          <p:nvPr/>
        </p:nvSpPr>
        <p:spPr>
          <a:xfrm>
            <a:off x="720001" y="415945"/>
            <a:ext cx="6671400" cy="498952"/>
          </a:xfrm>
          <a:prstGeom prst="rect">
            <a:avLst/>
          </a:prstGeom>
          <a:noFill/>
        </p:spPr>
        <p:txBody>
          <a:bodyPr wrap="square" lIns="0" tIns="0" rtlCol="0">
            <a:noAutofit/>
          </a:bodyPr>
          <a:lstStyle/>
          <a:p>
            <a:r>
              <a:rPr lang="fi-FI" sz="3000" b="1" dirty="0">
                <a:latin typeface="+mj-lt"/>
              </a:rPr>
              <a:t>Talousarvion ja tilinpäätöksen rakenne</a:t>
            </a:r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189F0AC2-2E42-D325-C95F-894F2188C25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A3C09733-D7E1-F131-4597-0907D460E3BB}"/>
              </a:ext>
            </a:extLst>
          </p:cNvPr>
          <p:cNvSpPr txBox="1"/>
          <p:nvPr/>
        </p:nvSpPr>
        <p:spPr>
          <a:xfrm>
            <a:off x="1260000" y="4795200"/>
            <a:ext cx="63380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i-FI" sz="1000" dirty="0"/>
              <a:t>Seurakunnan luottamushenkilöiden perehdytysmateriaalit 2023–2026 | Seurakunnan talous</a:t>
            </a:r>
            <a:endParaRPr lang="en-FI" sz="1000" dirty="0"/>
          </a:p>
        </p:txBody>
      </p:sp>
      <p:grpSp>
        <p:nvGrpSpPr>
          <p:cNvPr id="43" name="Ryhmä 42">
            <a:extLst>
              <a:ext uri="{FF2B5EF4-FFF2-40B4-BE49-F238E27FC236}">
                <a16:creationId xmlns:a16="http://schemas.microsoft.com/office/drawing/2014/main" id="{1FE14A8F-DF5E-12AB-FE57-3651BBD8B343}"/>
              </a:ext>
            </a:extLst>
          </p:cNvPr>
          <p:cNvGrpSpPr/>
          <p:nvPr/>
        </p:nvGrpSpPr>
        <p:grpSpPr>
          <a:xfrm>
            <a:off x="488806" y="3522548"/>
            <a:ext cx="8333509" cy="469882"/>
            <a:chOff x="488806" y="3522548"/>
            <a:chExt cx="8333509" cy="469882"/>
          </a:xfrm>
        </p:grpSpPr>
        <p:sp>
          <p:nvSpPr>
            <p:cNvPr id="3" name="Tekstiruutu 2">
              <a:extLst>
                <a:ext uri="{FF2B5EF4-FFF2-40B4-BE49-F238E27FC236}">
                  <a16:creationId xmlns:a16="http://schemas.microsoft.com/office/drawing/2014/main" id="{737EC527-D496-7531-8F57-098DDB82A13A}"/>
                </a:ext>
              </a:extLst>
            </p:cNvPr>
            <p:cNvSpPr txBox="1"/>
            <p:nvPr/>
          </p:nvSpPr>
          <p:spPr>
            <a:xfrm>
              <a:off x="720001" y="3617333"/>
              <a:ext cx="180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>
                  <a:solidFill>
                    <a:srgbClr val="C00000"/>
                  </a:solidFill>
                </a:rPr>
                <a:t>Tilinpäätös</a:t>
              </a:r>
            </a:p>
          </p:txBody>
        </p:sp>
        <p:sp>
          <p:nvSpPr>
            <p:cNvPr id="4" name="Tekstiruutu 3">
              <a:extLst>
                <a:ext uri="{FF2B5EF4-FFF2-40B4-BE49-F238E27FC236}">
                  <a16:creationId xmlns:a16="http://schemas.microsoft.com/office/drawing/2014/main" id="{AF68E318-F899-F4E4-7E93-4FFDF9AE5FFB}"/>
                </a:ext>
              </a:extLst>
            </p:cNvPr>
            <p:cNvSpPr txBox="1"/>
            <p:nvPr/>
          </p:nvSpPr>
          <p:spPr>
            <a:xfrm>
              <a:off x="4429023" y="3620682"/>
              <a:ext cx="15830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>
                  <a:solidFill>
                    <a:srgbClr val="23388D"/>
                  </a:solidFill>
                </a:rPr>
                <a:t>Poistot  Lainat</a:t>
              </a:r>
            </a:p>
          </p:txBody>
        </p:sp>
        <p:sp>
          <p:nvSpPr>
            <p:cNvPr id="11" name="Tekstiruutu 10">
              <a:extLst>
                <a:ext uri="{FF2B5EF4-FFF2-40B4-BE49-F238E27FC236}">
                  <a16:creationId xmlns:a16="http://schemas.microsoft.com/office/drawing/2014/main" id="{205A2A52-68A0-225B-BC22-6C7764A25507}"/>
                </a:ext>
              </a:extLst>
            </p:cNvPr>
            <p:cNvSpPr txBox="1"/>
            <p:nvPr/>
          </p:nvSpPr>
          <p:spPr>
            <a:xfrm>
              <a:off x="2520001" y="3623098"/>
              <a:ext cx="1800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>
                  <a:solidFill>
                    <a:srgbClr val="23388D"/>
                  </a:solidFill>
                </a:rPr>
                <a:t>Tilikauden jäämä</a:t>
              </a:r>
            </a:p>
          </p:txBody>
        </p:sp>
        <p:sp>
          <p:nvSpPr>
            <p:cNvPr id="12" name="Tekstiruutu 11">
              <a:extLst>
                <a:ext uri="{FF2B5EF4-FFF2-40B4-BE49-F238E27FC236}">
                  <a16:creationId xmlns:a16="http://schemas.microsoft.com/office/drawing/2014/main" id="{10EFB127-530D-E23C-F2B0-2FE076DEFFD7}"/>
                </a:ext>
              </a:extLst>
            </p:cNvPr>
            <p:cNvSpPr txBox="1"/>
            <p:nvPr/>
          </p:nvSpPr>
          <p:spPr>
            <a:xfrm>
              <a:off x="6272849" y="3620682"/>
              <a:ext cx="15954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>
                  <a:solidFill>
                    <a:srgbClr val="23388D"/>
                  </a:solidFill>
                </a:rPr>
                <a:t> Aktivoinnit</a:t>
              </a:r>
            </a:p>
          </p:txBody>
        </p:sp>
        <p:cxnSp>
          <p:nvCxnSpPr>
            <p:cNvPr id="14" name="Suora nuoliyhdysviiva 13">
              <a:extLst>
                <a:ext uri="{FF2B5EF4-FFF2-40B4-BE49-F238E27FC236}">
                  <a16:creationId xmlns:a16="http://schemas.microsoft.com/office/drawing/2014/main" id="{3CD70C4F-7E06-28FB-A679-F982F10C5948}"/>
                </a:ext>
              </a:extLst>
            </p:cNvPr>
            <p:cNvCxnSpPr>
              <a:cxnSpLocks/>
            </p:cNvCxnSpPr>
            <p:nvPr/>
          </p:nvCxnSpPr>
          <p:spPr>
            <a:xfrm>
              <a:off x="488806" y="3522548"/>
              <a:ext cx="8333509" cy="0"/>
            </a:xfrm>
            <a:prstGeom prst="straightConnector1">
              <a:avLst/>
            </a:prstGeom>
            <a:ln w="12700"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kstiruutu 16">
            <a:extLst>
              <a:ext uri="{FF2B5EF4-FFF2-40B4-BE49-F238E27FC236}">
                <a16:creationId xmlns:a16="http://schemas.microsoft.com/office/drawing/2014/main" id="{CF4AF252-CDE1-0218-B89D-919899B9393F}"/>
              </a:ext>
            </a:extLst>
          </p:cNvPr>
          <p:cNvSpPr txBox="1"/>
          <p:nvPr/>
        </p:nvSpPr>
        <p:spPr>
          <a:xfrm>
            <a:off x="2788661" y="4033300"/>
            <a:ext cx="3733800" cy="67710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sz="2000" b="1" dirty="0">
                <a:solidFill>
                  <a:srgbClr val="FEFFFF"/>
                </a:solidFill>
              </a:rPr>
              <a:t>TASE</a:t>
            </a:r>
            <a:br>
              <a:rPr lang="fi-FI" dirty="0">
                <a:solidFill>
                  <a:srgbClr val="FEFFFF"/>
                </a:solidFill>
              </a:rPr>
            </a:br>
            <a:r>
              <a:rPr lang="fi-FI" dirty="0">
                <a:solidFill>
                  <a:srgbClr val="FEFFFF"/>
                </a:solidFill>
              </a:rPr>
              <a:t>VARAT - VELAT</a:t>
            </a:r>
          </a:p>
        </p:txBody>
      </p:sp>
      <p:grpSp>
        <p:nvGrpSpPr>
          <p:cNvPr id="44" name="Ryhmä 43">
            <a:extLst>
              <a:ext uri="{FF2B5EF4-FFF2-40B4-BE49-F238E27FC236}">
                <a16:creationId xmlns:a16="http://schemas.microsoft.com/office/drawing/2014/main" id="{E54128E3-8093-661E-DA51-F510555FBF4A}"/>
              </a:ext>
            </a:extLst>
          </p:cNvPr>
          <p:cNvGrpSpPr/>
          <p:nvPr/>
        </p:nvGrpSpPr>
        <p:grpSpPr>
          <a:xfrm>
            <a:off x="4132521" y="3359246"/>
            <a:ext cx="2663882" cy="677590"/>
            <a:chOff x="4132521" y="3359246"/>
            <a:chExt cx="2663882" cy="677590"/>
          </a:xfrm>
        </p:grpSpPr>
        <p:cxnSp>
          <p:nvCxnSpPr>
            <p:cNvPr id="19" name="Suora nuoliyhdysviiva 18">
              <a:extLst>
                <a:ext uri="{FF2B5EF4-FFF2-40B4-BE49-F238E27FC236}">
                  <a16:creationId xmlns:a16="http://schemas.microsoft.com/office/drawing/2014/main" id="{8CF78741-38DD-BE0B-272F-078C3C52C22C}"/>
                </a:ext>
              </a:extLst>
            </p:cNvPr>
            <p:cNvCxnSpPr>
              <a:cxnSpLocks/>
            </p:cNvCxnSpPr>
            <p:nvPr/>
          </p:nvCxnSpPr>
          <p:spPr>
            <a:xfrm>
              <a:off x="4132521" y="3362782"/>
              <a:ext cx="237573" cy="665127"/>
            </a:xfrm>
            <a:prstGeom prst="straightConnector1">
              <a:avLst/>
            </a:prstGeom>
            <a:ln w="28575">
              <a:solidFill>
                <a:schemeClr val="tx1">
                  <a:lumMod val="60000"/>
                  <a:lumOff val="40000"/>
                </a:schemeClr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uora nuoliyhdysviiva 20">
              <a:extLst>
                <a:ext uri="{FF2B5EF4-FFF2-40B4-BE49-F238E27FC236}">
                  <a16:creationId xmlns:a16="http://schemas.microsoft.com/office/drawing/2014/main" id="{9DA1032D-C31A-AA4B-C28B-D41C7C652A3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286498" y="3359246"/>
              <a:ext cx="509905" cy="637300"/>
            </a:xfrm>
            <a:prstGeom prst="straightConnector1">
              <a:avLst/>
            </a:prstGeom>
            <a:ln w="28575">
              <a:solidFill>
                <a:schemeClr val="tx1">
                  <a:lumMod val="60000"/>
                  <a:lumOff val="40000"/>
                </a:schemeClr>
              </a:solidFill>
              <a:prstDash val="sysDash"/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uora nuoliyhdysviiva 21">
              <a:extLst>
                <a:ext uri="{FF2B5EF4-FFF2-40B4-BE49-F238E27FC236}">
                  <a16:creationId xmlns:a16="http://schemas.microsoft.com/office/drawing/2014/main" id="{9E170DC8-5852-CF98-1D58-1FE2420C9708}"/>
                </a:ext>
              </a:extLst>
            </p:cNvPr>
            <p:cNvCxnSpPr>
              <a:cxnSpLocks/>
            </p:cNvCxnSpPr>
            <p:nvPr/>
          </p:nvCxnSpPr>
          <p:spPr>
            <a:xfrm>
              <a:off x="6037241" y="3362782"/>
              <a:ext cx="0" cy="674054"/>
            </a:xfrm>
            <a:prstGeom prst="straightConnector1">
              <a:avLst/>
            </a:prstGeom>
            <a:ln w="28575">
              <a:solidFill>
                <a:schemeClr val="tx1">
                  <a:lumMod val="60000"/>
                  <a:lumOff val="40000"/>
                </a:schemeClr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Ryhmä 41">
            <a:extLst>
              <a:ext uri="{FF2B5EF4-FFF2-40B4-BE49-F238E27FC236}">
                <a16:creationId xmlns:a16="http://schemas.microsoft.com/office/drawing/2014/main" id="{D9BD3C40-0132-7A77-7875-46DCCCE059AF}"/>
              </a:ext>
            </a:extLst>
          </p:cNvPr>
          <p:cNvGrpSpPr/>
          <p:nvPr/>
        </p:nvGrpSpPr>
        <p:grpSpPr>
          <a:xfrm>
            <a:off x="720001" y="1006518"/>
            <a:ext cx="7602460" cy="2339291"/>
            <a:chOff x="720001" y="1006518"/>
            <a:chExt cx="7602460" cy="2339291"/>
          </a:xfrm>
        </p:grpSpPr>
        <p:sp>
          <p:nvSpPr>
            <p:cNvPr id="2" name="Tekstiruutu 1">
              <a:extLst>
                <a:ext uri="{FF2B5EF4-FFF2-40B4-BE49-F238E27FC236}">
                  <a16:creationId xmlns:a16="http://schemas.microsoft.com/office/drawing/2014/main" id="{855691B0-7FC2-36CE-B421-893780E13EB6}"/>
                </a:ext>
              </a:extLst>
            </p:cNvPr>
            <p:cNvSpPr txBox="1"/>
            <p:nvPr/>
          </p:nvSpPr>
          <p:spPr>
            <a:xfrm>
              <a:off x="720001" y="1008828"/>
              <a:ext cx="1800000" cy="233698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rgbClr val="00B0F0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fi-FI" sz="1600" dirty="0">
                  <a:latin typeface="Franklin Gothic Medium Cond" panose="020B0606030402020204" pitchFamily="34" charset="0"/>
                </a:rPr>
                <a:t>KÄYTTÖTALOUSOSA</a:t>
              </a:r>
            </a:p>
            <a:p>
              <a:endParaRPr lang="fi-FI" sz="1100" dirty="0">
                <a:latin typeface="Franklin Gothic Medium Cond" panose="020B0606030402020204" pitchFamily="34" charset="0"/>
              </a:endParaRPr>
            </a:p>
            <a:p>
              <a:endParaRPr lang="fi-FI" sz="1100" dirty="0">
                <a:latin typeface="Franklin Gothic Medium Cond" panose="020B06060304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i-FI" sz="1100" dirty="0">
                  <a:solidFill>
                    <a:srgbClr val="23388D"/>
                  </a:solidFill>
                  <a:latin typeface="+mj-lt"/>
                </a:rPr>
                <a:t>Määrärahat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i-FI" sz="1100" dirty="0">
                  <a:solidFill>
                    <a:srgbClr val="23388D"/>
                  </a:solidFill>
                  <a:latin typeface="+mj-lt"/>
                </a:rPr>
                <a:t>Tuloarviot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i-FI" sz="1100" b="1" dirty="0">
                  <a:solidFill>
                    <a:srgbClr val="23388D"/>
                  </a:solidFill>
                  <a:latin typeface="+mj-lt"/>
                </a:rPr>
                <a:t>Toimintakate</a:t>
              </a:r>
            </a:p>
            <a:p>
              <a:endParaRPr lang="fi-FI" sz="1100" b="1" i="0" u="none" strike="noStrike" baseline="0" dirty="0">
                <a:solidFill>
                  <a:srgbClr val="23388D"/>
                </a:solidFill>
                <a:latin typeface="+mj-lt"/>
              </a:endParaRPr>
            </a:p>
            <a:p>
              <a:endParaRPr lang="fi-FI" sz="1100" b="1" i="0" u="none" strike="noStrike" baseline="0" dirty="0">
                <a:solidFill>
                  <a:srgbClr val="23388D"/>
                </a:solidFill>
                <a:latin typeface="+mj-lt"/>
              </a:endParaRPr>
            </a:p>
            <a:p>
              <a:endParaRPr lang="fi-FI" sz="1100" b="1" i="0" u="none" strike="noStrike" baseline="0" dirty="0">
                <a:solidFill>
                  <a:srgbClr val="23388D"/>
                </a:solidFill>
                <a:latin typeface="+mj-lt"/>
              </a:endParaRPr>
            </a:p>
            <a:p>
              <a:endParaRPr lang="fi-FI" sz="1100" b="1" i="0" u="none" strike="noStrike" baseline="0" dirty="0">
                <a:solidFill>
                  <a:srgbClr val="23388D"/>
                </a:solidFill>
                <a:latin typeface="+mj-lt"/>
              </a:endParaRPr>
            </a:p>
            <a:p>
              <a:endParaRPr lang="fi-FI" sz="1100" b="1" i="0" u="none" strike="noStrike" baseline="0" dirty="0">
                <a:solidFill>
                  <a:srgbClr val="23388D"/>
                </a:solidFill>
                <a:latin typeface="+mj-lt"/>
              </a:endParaRPr>
            </a:p>
            <a:p>
              <a:pPr>
                <a:spcBef>
                  <a:spcPts val="400"/>
                </a:spcBef>
              </a:pPr>
              <a:r>
                <a:rPr lang="fi-FI" sz="1600" b="1" dirty="0">
                  <a:latin typeface="+mj-lt"/>
                </a:rPr>
                <a:t>Toiminnan ohjaus</a:t>
              </a:r>
            </a:p>
          </p:txBody>
        </p:sp>
        <p:sp>
          <p:nvSpPr>
            <p:cNvPr id="8" name="Tekstiruutu 7">
              <a:extLst>
                <a:ext uri="{FF2B5EF4-FFF2-40B4-BE49-F238E27FC236}">
                  <a16:creationId xmlns:a16="http://schemas.microsoft.com/office/drawing/2014/main" id="{F8C1C585-C20B-C213-71DC-D77C8F35EC6F}"/>
                </a:ext>
              </a:extLst>
            </p:cNvPr>
            <p:cNvSpPr txBox="1"/>
            <p:nvPr/>
          </p:nvSpPr>
          <p:spPr>
            <a:xfrm>
              <a:off x="2654154" y="1016966"/>
              <a:ext cx="1800000" cy="232884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r>
                <a:rPr lang="fi-FI" sz="1600" dirty="0">
                  <a:latin typeface="Franklin Gothic Medium Cond" panose="020B0606030402020204" pitchFamily="34" charset="0"/>
                </a:rPr>
                <a:t>TULOSLASKELMAOSA</a:t>
              </a:r>
              <a:endParaRPr lang="fi-FI" sz="1600" b="0" i="0" u="none" strike="noStrike" baseline="0" dirty="0">
                <a:solidFill>
                  <a:srgbClr val="000000"/>
                </a:solidFill>
                <a:latin typeface="Franklin Gothic Medium Cond" panose="020B06060304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i-FI" sz="1100" b="1" u="none" strike="noStrike" baseline="0" dirty="0">
                  <a:solidFill>
                    <a:srgbClr val="23388D"/>
                  </a:solidFill>
                  <a:latin typeface="+mj-lt"/>
                </a:rPr>
                <a:t>Toimintakate</a:t>
              </a:r>
              <a:endParaRPr lang="fi-FI" sz="1100" b="0" u="none" strike="noStrike" baseline="0" dirty="0">
                <a:solidFill>
                  <a:srgbClr val="23388D"/>
                </a:solidFill>
                <a:latin typeface="+mj-lt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i-FI" sz="1100" b="0" i="0" u="none" strike="noStrike" baseline="0" dirty="0">
                  <a:solidFill>
                    <a:srgbClr val="23388D"/>
                  </a:solidFill>
                  <a:latin typeface="+mj-lt"/>
                </a:rPr>
                <a:t>Verotulot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i-FI" sz="1100" b="0" i="0" u="none" strike="noStrike" baseline="0" dirty="0">
                  <a:solidFill>
                    <a:srgbClr val="23388D"/>
                  </a:solidFill>
                  <a:latin typeface="+mj-lt"/>
                </a:rPr>
                <a:t>Valtionrahoitus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i-FI" sz="1100" b="0" i="0" u="none" strike="noStrike" baseline="0" dirty="0">
                  <a:solidFill>
                    <a:srgbClr val="23388D"/>
                  </a:solidFill>
                  <a:latin typeface="+mj-lt"/>
                </a:rPr>
                <a:t>KKR- ja KER-maksut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i-FI" sz="1100" b="0" i="0" u="none" strike="noStrike" baseline="0" dirty="0">
                  <a:solidFill>
                    <a:srgbClr val="23388D"/>
                  </a:solidFill>
                  <a:latin typeface="+mj-lt"/>
                </a:rPr>
                <a:t>Rahoitus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i-FI" sz="1100" b="1" u="none" strike="noStrike" baseline="0" dirty="0">
                  <a:solidFill>
                    <a:srgbClr val="23388D"/>
                  </a:solidFill>
                  <a:latin typeface="+mj-lt"/>
                </a:rPr>
                <a:t>Vuosikate</a:t>
              </a:r>
              <a:endParaRPr lang="fi-FI" sz="1100" b="0" u="none" strike="noStrike" baseline="0" dirty="0">
                <a:solidFill>
                  <a:srgbClr val="23388D"/>
                </a:solidFill>
                <a:latin typeface="+mj-lt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i-FI" sz="1100" b="1" i="0" u="none" strike="noStrike" baseline="0" dirty="0">
                  <a:solidFill>
                    <a:srgbClr val="23388D"/>
                  </a:solidFill>
                  <a:latin typeface="+mj-lt"/>
                </a:rPr>
                <a:t>Poistot</a:t>
              </a:r>
              <a:endParaRPr lang="fi-FI" sz="1100" b="0" i="0" u="none" strike="noStrike" baseline="0" dirty="0">
                <a:solidFill>
                  <a:srgbClr val="23388D"/>
                </a:solidFill>
                <a:latin typeface="+mj-lt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i-FI" sz="1100" b="0" i="0" u="none" strike="noStrike" baseline="0" dirty="0">
                  <a:solidFill>
                    <a:srgbClr val="23388D"/>
                  </a:solidFill>
                  <a:latin typeface="+mj-lt"/>
                </a:rPr>
                <a:t>Tulos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i-FI" sz="1100" b="0" i="0" u="none" strike="noStrike" baseline="0" dirty="0">
                  <a:solidFill>
                    <a:srgbClr val="23388D"/>
                  </a:solidFill>
                  <a:latin typeface="+mj-lt"/>
                </a:rPr>
                <a:t>Tilinpäätössiirrot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i-FI" sz="1100" b="1" i="0" u="none" strike="noStrike" baseline="0" dirty="0">
                  <a:solidFill>
                    <a:srgbClr val="23388D"/>
                  </a:solidFill>
                  <a:latin typeface="+mj-lt"/>
                </a:rPr>
                <a:t>Jäämät</a:t>
              </a:r>
            </a:p>
            <a:p>
              <a:pPr>
                <a:spcBef>
                  <a:spcPts val="400"/>
                </a:spcBef>
              </a:pPr>
              <a:r>
                <a:rPr lang="fi-FI" sz="1600" b="1" dirty="0">
                  <a:latin typeface="+mj-lt"/>
                </a:rPr>
                <a:t>Kokonaistalous</a:t>
              </a:r>
            </a:p>
          </p:txBody>
        </p:sp>
        <p:sp>
          <p:nvSpPr>
            <p:cNvPr id="9" name="Tekstiruutu 8">
              <a:extLst>
                <a:ext uri="{FF2B5EF4-FFF2-40B4-BE49-F238E27FC236}">
                  <a16:creationId xmlns:a16="http://schemas.microsoft.com/office/drawing/2014/main" id="{0F02E279-0042-894F-DBD0-63E0095519BB}"/>
                </a:ext>
              </a:extLst>
            </p:cNvPr>
            <p:cNvSpPr txBox="1"/>
            <p:nvPr/>
          </p:nvSpPr>
          <p:spPr>
            <a:xfrm>
              <a:off x="4588308" y="1008828"/>
              <a:ext cx="1800000" cy="233698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rgbClr val="00B0F0"/>
              </a:solidFill>
            </a:ln>
          </p:spPr>
          <p:txBody>
            <a:bodyPr wrap="square">
              <a:noAutofit/>
            </a:bodyPr>
            <a:lstStyle/>
            <a:p>
              <a:r>
                <a:rPr lang="fi-FI" sz="1600" dirty="0">
                  <a:latin typeface="Franklin Gothic Medium Cond" panose="020B0606030402020204" pitchFamily="34" charset="0"/>
                </a:rPr>
                <a:t>RAHOITUSOSA</a:t>
              </a:r>
              <a:endParaRPr lang="fi-FI" b="1" u="none" strike="noStrike" baseline="0" dirty="0">
                <a:solidFill>
                  <a:srgbClr val="23388D"/>
                </a:solidFill>
                <a:latin typeface="+mj-lt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i-FI" sz="1100" b="1" dirty="0">
                  <a:solidFill>
                    <a:srgbClr val="23388D"/>
                  </a:solidFill>
                  <a:latin typeface="+mj-lt"/>
                </a:rPr>
                <a:t>Vuosikate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i-FI" sz="1100" b="1" dirty="0">
                  <a:solidFill>
                    <a:srgbClr val="23388D"/>
                  </a:solidFill>
                  <a:latin typeface="+mj-lt"/>
                </a:rPr>
                <a:t>Investoinnit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i-FI" sz="1100" dirty="0">
                  <a:solidFill>
                    <a:srgbClr val="23388D"/>
                  </a:solidFill>
                  <a:latin typeface="+mj-lt"/>
                </a:rPr>
                <a:t>Lainan nostot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i-FI" sz="1100" dirty="0">
                  <a:solidFill>
                    <a:srgbClr val="23388D"/>
                  </a:solidFill>
                  <a:latin typeface="+mj-lt"/>
                </a:rPr>
                <a:t>Lainan lyhennykset</a:t>
              </a:r>
            </a:p>
            <a:p>
              <a:endParaRPr lang="fi-FI" sz="1100" dirty="0">
                <a:solidFill>
                  <a:srgbClr val="23388D"/>
                </a:solidFill>
                <a:latin typeface="+mj-lt"/>
              </a:endParaRPr>
            </a:p>
            <a:p>
              <a:r>
                <a:rPr lang="fi-FI" sz="1100" b="1" dirty="0">
                  <a:solidFill>
                    <a:srgbClr val="23388D"/>
                  </a:solidFill>
                  <a:latin typeface="+mj-lt"/>
                </a:rPr>
                <a:t>Rahavarojen muutos</a:t>
              </a:r>
            </a:p>
            <a:p>
              <a:endParaRPr lang="fi-FI" sz="1100" b="1" dirty="0">
                <a:latin typeface="+mj-lt"/>
              </a:endParaRPr>
            </a:p>
            <a:p>
              <a:endParaRPr lang="fi-FI" sz="1100" b="1" dirty="0">
                <a:latin typeface="+mj-lt"/>
              </a:endParaRPr>
            </a:p>
            <a:p>
              <a:endParaRPr lang="fi-FI" sz="1100" b="1" dirty="0">
                <a:latin typeface="+mj-lt"/>
              </a:endParaRPr>
            </a:p>
            <a:p>
              <a:endParaRPr lang="fi-FI" sz="1100" b="1" dirty="0">
                <a:latin typeface="+mj-lt"/>
              </a:endParaRPr>
            </a:p>
            <a:p>
              <a:pPr>
                <a:spcBef>
                  <a:spcPts val="400"/>
                </a:spcBef>
              </a:pPr>
              <a:r>
                <a:rPr lang="fi-FI" sz="1600" b="1" dirty="0">
                  <a:latin typeface="+mj-lt"/>
                </a:rPr>
                <a:t>Kokonaistalous</a:t>
              </a:r>
            </a:p>
          </p:txBody>
        </p:sp>
        <p:sp>
          <p:nvSpPr>
            <p:cNvPr id="10" name="Tekstiruutu 9">
              <a:extLst>
                <a:ext uri="{FF2B5EF4-FFF2-40B4-BE49-F238E27FC236}">
                  <a16:creationId xmlns:a16="http://schemas.microsoft.com/office/drawing/2014/main" id="{D28A433A-5D1D-710E-523B-459F80165E6B}"/>
                </a:ext>
              </a:extLst>
            </p:cNvPr>
            <p:cNvSpPr txBox="1"/>
            <p:nvPr/>
          </p:nvSpPr>
          <p:spPr>
            <a:xfrm>
              <a:off x="6522461" y="1006518"/>
              <a:ext cx="1800000" cy="233929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rgbClr val="00B0F0"/>
              </a:solidFill>
            </a:ln>
          </p:spPr>
          <p:txBody>
            <a:bodyPr wrap="square">
              <a:noAutofit/>
            </a:bodyPr>
            <a:lstStyle/>
            <a:p>
              <a:r>
                <a:rPr lang="fi-FI" sz="1600" dirty="0">
                  <a:latin typeface="Franklin Gothic Medium Cond" panose="020B0606030402020204" pitchFamily="34" charset="0"/>
                </a:rPr>
                <a:t>INVESTOINTIOSA</a:t>
              </a:r>
            </a:p>
            <a:p>
              <a:endParaRPr lang="fi-FI" sz="1100" b="1" i="1" u="none" strike="noStrike" baseline="0" dirty="0">
                <a:solidFill>
                  <a:srgbClr val="23388D"/>
                </a:solidFill>
                <a:latin typeface="+mj-lt"/>
              </a:endParaRPr>
            </a:p>
            <a:p>
              <a:endParaRPr lang="fi-FI" sz="1100" b="1" i="1" u="none" strike="noStrike" baseline="0" dirty="0">
                <a:solidFill>
                  <a:srgbClr val="23388D"/>
                </a:solidFill>
                <a:latin typeface="+mj-lt"/>
              </a:endParaRPr>
            </a:p>
            <a:p>
              <a:pPr marL="177800" indent="-171450">
                <a:buFont typeface="Arial" panose="020B0604020202020204" pitchFamily="34" charset="0"/>
                <a:buChar char="•"/>
              </a:pPr>
              <a:r>
                <a:rPr lang="fi-FI" sz="1100" dirty="0">
                  <a:solidFill>
                    <a:srgbClr val="23388D"/>
                  </a:solidFill>
                  <a:latin typeface="+mj-lt"/>
                </a:rPr>
                <a:t>Määrärahat</a:t>
              </a:r>
            </a:p>
            <a:p>
              <a:pPr marL="177800" indent="-171450">
                <a:buFont typeface="Arial" panose="020B0604020202020204" pitchFamily="34" charset="0"/>
                <a:buChar char="•"/>
              </a:pPr>
              <a:r>
                <a:rPr lang="fi-FI" sz="1100" dirty="0">
                  <a:solidFill>
                    <a:srgbClr val="23388D"/>
                  </a:solidFill>
                  <a:latin typeface="+mj-lt"/>
                </a:rPr>
                <a:t>Rahoitusosuudet</a:t>
              </a:r>
            </a:p>
            <a:p>
              <a:pPr marL="177800" indent="-171450">
                <a:buFont typeface="Arial" panose="020B0604020202020204" pitchFamily="34" charset="0"/>
                <a:buChar char="•"/>
              </a:pPr>
              <a:r>
                <a:rPr lang="fi-FI" sz="1100" dirty="0">
                  <a:solidFill>
                    <a:srgbClr val="23388D"/>
                  </a:solidFill>
                  <a:latin typeface="+mj-lt"/>
                </a:rPr>
                <a:t>KOM-kaupat</a:t>
              </a:r>
              <a:br>
                <a:rPr lang="fi-FI" sz="1100" dirty="0">
                  <a:solidFill>
                    <a:srgbClr val="23388D"/>
                  </a:solidFill>
                  <a:latin typeface="+mj-lt"/>
                </a:rPr>
              </a:br>
              <a:r>
                <a:rPr lang="fi-FI" sz="1100" dirty="0">
                  <a:solidFill>
                    <a:srgbClr val="23388D"/>
                  </a:solidFill>
                  <a:latin typeface="+mj-lt"/>
                </a:rPr>
                <a:t>(= kiinteistöjen myynnit)</a:t>
              </a:r>
            </a:p>
            <a:p>
              <a:pPr marL="6350"/>
              <a:endParaRPr lang="fi-FI" sz="1100" dirty="0">
                <a:solidFill>
                  <a:srgbClr val="23388D"/>
                </a:solidFill>
                <a:latin typeface="+mj-lt"/>
              </a:endParaRPr>
            </a:p>
            <a:p>
              <a:pPr marL="6350"/>
              <a:endParaRPr lang="fi-FI" sz="1100" dirty="0">
                <a:solidFill>
                  <a:srgbClr val="23388D"/>
                </a:solidFill>
                <a:latin typeface="+mj-lt"/>
              </a:endParaRPr>
            </a:p>
            <a:p>
              <a:pPr marL="6350"/>
              <a:endParaRPr lang="fi-FI" sz="1100" dirty="0">
                <a:solidFill>
                  <a:srgbClr val="23388D"/>
                </a:solidFill>
                <a:latin typeface="+mj-lt"/>
              </a:endParaRPr>
            </a:p>
            <a:p>
              <a:pPr marL="6350"/>
              <a:endParaRPr lang="fi-FI" sz="1100" dirty="0">
                <a:solidFill>
                  <a:srgbClr val="23388D"/>
                </a:solidFill>
                <a:latin typeface="+mj-lt"/>
              </a:endParaRPr>
            </a:p>
            <a:p>
              <a:pPr>
                <a:spcBef>
                  <a:spcPts val="400"/>
                </a:spcBef>
              </a:pPr>
              <a:r>
                <a:rPr lang="fi-FI" sz="1600" b="1" dirty="0">
                  <a:latin typeface="+mj-lt"/>
                </a:rPr>
                <a:t>Toiminnan ohjaus</a:t>
              </a:r>
            </a:p>
          </p:txBody>
        </p:sp>
        <p:cxnSp>
          <p:nvCxnSpPr>
            <p:cNvPr id="30" name="Suora nuoliyhdysviiva 29">
              <a:extLst>
                <a:ext uri="{FF2B5EF4-FFF2-40B4-BE49-F238E27FC236}">
                  <a16:creationId xmlns:a16="http://schemas.microsoft.com/office/drawing/2014/main" id="{162FA4DF-FE50-D7C5-C650-3D9D16DEBCA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63272" y="1438940"/>
              <a:ext cx="790882" cy="564789"/>
            </a:xfrm>
            <a:prstGeom prst="straightConnector1">
              <a:avLst/>
            </a:prstGeom>
            <a:ln w="38100">
              <a:solidFill>
                <a:schemeClr val="tx1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uora nuoliyhdysviiva 32">
              <a:extLst>
                <a:ext uri="{FF2B5EF4-FFF2-40B4-BE49-F238E27FC236}">
                  <a16:creationId xmlns:a16="http://schemas.microsoft.com/office/drawing/2014/main" id="{60FB4376-E152-8B28-1165-E3885B38D23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71877" y="1568780"/>
              <a:ext cx="1288926" cy="0"/>
            </a:xfrm>
            <a:prstGeom prst="straightConnector1">
              <a:avLst/>
            </a:prstGeom>
            <a:ln w="38100">
              <a:solidFill>
                <a:schemeClr val="tx1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uora nuoliyhdysviiva 33">
              <a:extLst>
                <a:ext uri="{FF2B5EF4-FFF2-40B4-BE49-F238E27FC236}">
                  <a16:creationId xmlns:a16="http://schemas.microsoft.com/office/drawing/2014/main" id="{7184D290-F023-A260-16A1-706DBEFE9B8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63272" y="1505170"/>
              <a:ext cx="955770" cy="757977"/>
            </a:xfrm>
            <a:prstGeom prst="straightConnector1">
              <a:avLst/>
            </a:prstGeom>
            <a:ln w="38100">
              <a:solidFill>
                <a:schemeClr val="tx1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94794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>
            <a:extLst>
              <a:ext uri="{FF2B5EF4-FFF2-40B4-BE49-F238E27FC236}">
                <a16:creationId xmlns:a16="http://schemas.microsoft.com/office/drawing/2014/main" id="{75EAD1F0-3766-AD2D-AA26-A9238C324312}"/>
              </a:ext>
            </a:extLst>
          </p:cNvPr>
          <p:cNvSpPr txBox="1"/>
          <p:nvPr/>
        </p:nvSpPr>
        <p:spPr>
          <a:xfrm>
            <a:off x="940081" y="1610274"/>
            <a:ext cx="3250256" cy="25880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600"/>
              </a:spcAft>
            </a:pPr>
            <a:r>
              <a:rPr lang="fi-FI" sz="2400" b="0" i="0" u="none" strike="noStrike" baseline="0" dirty="0">
                <a:solidFill>
                  <a:srgbClr val="23388D"/>
                </a:solidFill>
                <a:latin typeface="1"/>
              </a:rPr>
              <a:t>Laskelmat</a:t>
            </a:r>
          </a:p>
          <a:p>
            <a:r>
              <a:rPr lang="fi-FI" b="1" i="0" u="none" strike="noStrike" baseline="0" dirty="0">
                <a:solidFill>
                  <a:srgbClr val="23388D"/>
                </a:solidFill>
                <a:latin typeface="1"/>
              </a:rPr>
              <a:t>Tuloslaskelma</a:t>
            </a:r>
          </a:p>
          <a:p>
            <a:pPr marL="265113" lvl="1" indent="-265113"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1"/>
                </a:solidFill>
                <a:latin typeface="1"/>
              </a:rPr>
              <a:t>t</a:t>
            </a:r>
            <a:r>
              <a:rPr lang="fi-FI" b="0" i="0" u="none" strike="noStrike" baseline="0" dirty="0">
                <a:solidFill>
                  <a:srgbClr val="171616"/>
                </a:solidFill>
                <a:latin typeface="1"/>
              </a:rPr>
              <a:t>oimintatuotot</a:t>
            </a:r>
          </a:p>
          <a:p>
            <a:pPr marL="265113" lvl="1" indent="-265113"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1"/>
                </a:solidFill>
                <a:latin typeface="1"/>
              </a:rPr>
              <a:t>t</a:t>
            </a:r>
            <a:r>
              <a:rPr lang="fi-FI" b="0" i="0" u="none" strike="noStrike" baseline="0" dirty="0">
                <a:solidFill>
                  <a:srgbClr val="171616"/>
                </a:solidFill>
                <a:latin typeface="1"/>
              </a:rPr>
              <a:t>oimintakulut </a:t>
            </a:r>
          </a:p>
          <a:p>
            <a:pPr marL="265113" lvl="1" indent="-265113"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1"/>
                </a:solidFill>
                <a:latin typeface="1"/>
              </a:rPr>
              <a:t>t</a:t>
            </a:r>
            <a:r>
              <a:rPr lang="fi-FI" b="0" i="0" u="none" strike="noStrike" baseline="0" dirty="0">
                <a:solidFill>
                  <a:srgbClr val="171616"/>
                </a:solidFill>
                <a:latin typeface="1"/>
              </a:rPr>
              <a:t>oimintakate</a:t>
            </a:r>
          </a:p>
          <a:p>
            <a:pPr marL="265113" lvl="1" indent="-265113"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1"/>
                </a:solidFill>
                <a:latin typeface="1"/>
              </a:rPr>
              <a:t>r</a:t>
            </a:r>
            <a:r>
              <a:rPr lang="fi-FI" b="0" i="0" u="none" strike="noStrike" baseline="0" dirty="0">
                <a:solidFill>
                  <a:srgbClr val="171616"/>
                </a:solidFill>
                <a:latin typeface="1"/>
              </a:rPr>
              <a:t>ahoitusosan rivit</a:t>
            </a:r>
          </a:p>
          <a:p>
            <a:pPr marL="265113" lvl="1" indent="-265113"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1"/>
                </a:solidFill>
                <a:latin typeface="1"/>
              </a:rPr>
              <a:t>v</a:t>
            </a:r>
            <a:r>
              <a:rPr lang="fi-FI" b="0" i="0" u="none" strike="noStrike" baseline="0" dirty="0">
                <a:solidFill>
                  <a:srgbClr val="171616"/>
                </a:solidFill>
                <a:latin typeface="1"/>
              </a:rPr>
              <a:t>uosikate ja poisto</a:t>
            </a:r>
          </a:p>
          <a:p>
            <a:pPr marL="265113" lvl="1" indent="-265113"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1"/>
                </a:solidFill>
                <a:latin typeface="1"/>
              </a:rPr>
              <a:t>t</a:t>
            </a:r>
            <a:r>
              <a:rPr lang="fi-FI" b="0" i="0" u="none" strike="noStrike" baseline="0" dirty="0">
                <a:solidFill>
                  <a:srgbClr val="171616"/>
                </a:solidFill>
                <a:latin typeface="1"/>
              </a:rPr>
              <a:t>ilikauden jäämä</a:t>
            </a:r>
          </a:p>
          <a:p>
            <a:endParaRPr lang="fi-FI" dirty="0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4C416A7B-1572-B514-D29E-C85B8EE85896}"/>
              </a:ext>
            </a:extLst>
          </p:cNvPr>
          <p:cNvSpPr txBox="1"/>
          <p:nvPr/>
        </p:nvSpPr>
        <p:spPr>
          <a:xfrm>
            <a:off x="720000" y="473306"/>
            <a:ext cx="7245531" cy="1077218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i-FI" sz="3200" b="1" dirty="0">
                <a:latin typeface="+mj-lt"/>
              </a:rPr>
              <a:t>Mitä luottamushenkilön pitää</a:t>
            </a:r>
          </a:p>
          <a:p>
            <a:r>
              <a:rPr lang="fi-FI" sz="3200" b="1" dirty="0">
                <a:latin typeface="+mj-lt"/>
              </a:rPr>
              <a:t>minimissään ymmärtää taloudesta?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6D82021C-2DBE-F538-A5A8-1BFF23D5A7B1}"/>
              </a:ext>
            </a:extLst>
          </p:cNvPr>
          <p:cNvSpPr txBox="1"/>
          <p:nvPr/>
        </p:nvSpPr>
        <p:spPr>
          <a:xfrm>
            <a:off x="1260000" y="4795200"/>
            <a:ext cx="63380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i-FI" sz="1000" dirty="0"/>
              <a:t>Seurakunnan luottamushenkilöiden perehdytysmateriaalit 2023–2026 | Seurakunnan talous</a:t>
            </a:r>
            <a:endParaRPr lang="en-FI" sz="1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E245554-CFAA-4DEE-365B-8875475802D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  <p:sp>
        <p:nvSpPr>
          <p:cNvPr id="2" name="Tekstiruutu 1">
            <a:extLst>
              <a:ext uri="{FF2B5EF4-FFF2-40B4-BE49-F238E27FC236}">
                <a16:creationId xmlns:a16="http://schemas.microsoft.com/office/drawing/2014/main" id="{485740B9-3780-3863-A6E7-29055FF747C2}"/>
              </a:ext>
            </a:extLst>
          </p:cNvPr>
          <p:cNvSpPr txBox="1"/>
          <p:nvPr/>
        </p:nvSpPr>
        <p:spPr>
          <a:xfrm>
            <a:off x="3447662" y="1750119"/>
            <a:ext cx="3572759" cy="23083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i-FI" b="1" dirty="0">
                <a:solidFill>
                  <a:srgbClr val="23388D"/>
                </a:solidFill>
                <a:latin typeface="1"/>
              </a:rPr>
              <a:t>Rahoituslaskelma</a:t>
            </a:r>
            <a:endParaRPr lang="fi-FI" sz="1800" b="1" i="0" u="none" strike="noStrike" baseline="0" dirty="0">
              <a:solidFill>
                <a:srgbClr val="23388D"/>
              </a:solidFill>
              <a:latin typeface="1"/>
            </a:endParaRPr>
          </a:p>
          <a:p>
            <a:pPr marL="265113" lvl="1" indent="-265113"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1"/>
                </a:solidFill>
                <a:latin typeface="1"/>
              </a:rPr>
              <a:t>investoinnit</a:t>
            </a:r>
          </a:p>
          <a:p>
            <a:pPr marL="265113" lvl="1" indent="-265113"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1"/>
                </a:solidFill>
                <a:latin typeface="1"/>
              </a:rPr>
              <a:t>lainojen muutokset</a:t>
            </a:r>
          </a:p>
          <a:p>
            <a:pPr marL="265113" lvl="1" indent="-265113"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1"/>
                </a:solidFill>
                <a:latin typeface="1"/>
              </a:rPr>
              <a:t>rahavarojen muutos</a:t>
            </a:r>
          </a:p>
          <a:p>
            <a:pPr marL="0" lvl="1"/>
            <a:endParaRPr lang="fi-FI" dirty="0">
              <a:solidFill>
                <a:schemeClr val="bg1"/>
              </a:solidFill>
              <a:latin typeface="1"/>
            </a:endParaRPr>
          </a:p>
          <a:p>
            <a:pPr marL="180975" indent="-180975"/>
            <a:r>
              <a:rPr lang="fi-FI" b="1" dirty="0">
                <a:solidFill>
                  <a:srgbClr val="23388D"/>
                </a:solidFill>
                <a:latin typeface="1"/>
              </a:rPr>
              <a:t>Tase</a:t>
            </a:r>
          </a:p>
          <a:p>
            <a:pPr marL="265113" lvl="1" indent="-180975" defTabSz="493713"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1"/>
                </a:solidFill>
                <a:latin typeface="1"/>
              </a:rPr>
              <a:t>varat</a:t>
            </a:r>
          </a:p>
          <a:p>
            <a:pPr marL="265113" lvl="1" indent="-180975" defTabSz="493713"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1"/>
                </a:solidFill>
                <a:latin typeface="1"/>
              </a:rPr>
              <a:t>velat</a:t>
            </a:r>
          </a:p>
          <a:p>
            <a:pPr marL="0" lvl="1"/>
            <a:endParaRPr lang="fi-FI" dirty="0">
              <a:solidFill>
                <a:schemeClr val="bg1"/>
              </a:solidFill>
              <a:latin typeface="1"/>
            </a:endParaRPr>
          </a:p>
          <a:p>
            <a:endParaRPr lang="fi-FI" dirty="0"/>
          </a:p>
        </p:txBody>
      </p:sp>
      <p:pic>
        <p:nvPicPr>
          <p:cNvPr id="18" name="Kuva 17">
            <a:extLst>
              <a:ext uri="{FF2B5EF4-FFF2-40B4-BE49-F238E27FC236}">
                <a16:creationId xmlns:a16="http://schemas.microsoft.com/office/drawing/2014/main" id="{768FC83B-C12B-F382-240E-BEFC4056F23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5000"/>
          </a:blip>
          <a:srcRect r="23690"/>
          <a:stretch/>
        </p:blipFill>
        <p:spPr>
          <a:xfrm>
            <a:off x="5664208" y="1235428"/>
            <a:ext cx="3479792" cy="3446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109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5F78D8-6B91-408B-B9D4-53CC9134DFA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96982" y="1776549"/>
            <a:ext cx="7626816" cy="2855776"/>
          </a:xfrm>
        </p:spPr>
        <p:txBody>
          <a:bodyPr/>
          <a:lstStyle>
            <a:defPPr>
              <a:defRPr lang="fi-FI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None/>
            </a:pPr>
            <a:r>
              <a:rPr lang="fi-FI" sz="2000" b="1" i="0" u="none" strike="noStrike" baseline="0" dirty="0">
                <a:solidFill>
                  <a:schemeClr val="bg1"/>
                </a:solidFill>
                <a:latin typeface="2"/>
              </a:rPr>
              <a:t>Jäsenmäärän </a:t>
            </a:r>
            <a:r>
              <a:rPr lang="fi-FI" sz="2000" b="1" i="0" u="none" strike="noStrike" baseline="0" dirty="0">
                <a:solidFill>
                  <a:schemeClr val="bg1"/>
                </a:solidFill>
                <a:latin typeface="1"/>
              </a:rPr>
              <a:t>kehitys </a:t>
            </a:r>
            <a:r>
              <a:rPr lang="fi-FI" sz="2000" b="0" i="0" u="none" strike="noStrike" baseline="0" dirty="0">
                <a:solidFill>
                  <a:schemeClr val="bg1"/>
                </a:solidFill>
                <a:latin typeface="1"/>
              </a:rPr>
              <a:t>(= haaste)</a:t>
            </a:r>
          </a:p>
          <a:p>
            <a:pPr marL="685800" lvl="1" indent="-144463"/>
            <a:r>
              <a:rPr lang="fi-FI" sz="2000" dirty="0">
                <a:solidFill>
                  <a:schemeClr val="bg1"/>
                </a:solidFill>
                <a:latin typeface="1"/>
              </a:rPr>
              <a:t> ovatko jäsenet </a:t>
            </a:r>
            <a:r>
              <a:rPr lang="fi-FI" sz="2000" b="1" i="0" u="none" strike="noStrike" baseline="0" dirty="0">
                <a:solidFill>
                  <a:schemeClr val="bg1"/>
                </a:solidFill>
                <a:latin typeface="2"/>
              </a:rPr>
              <a:t>kiinnostuneita </a:t>
            </a:r>
            <a:r>
              <a:rPr lang="fi-FI" sz="2000" b="0" i="0" u="none" strike="noStrike" baseline="0" dirty="0">
                <a:solidFill>
                  <a:schemeClr val="bg1"/>
                </a:solidFill>
                <a:latin typeface="1"/>
              </a:rPr>
              <a:t>seurakunnasta? (= mahdollisuus)</a:t>
            </a:r>
          </a:p>
          <a:p>
            <a:pPr indent="0">
              <a:spcBef>
                <a:spcPts val="1000"/>
              </a:spcBef>
              <a:buNone/>
            </a:pPr>
            <a:r>
              <a:rPr lang="fi-FI" sz="2000" b="1" i="0" u="none" strike="noStrike" baseline="0" dirty="0">
                <a:solidFill>
                  <a:schemeClr val="bg1"/>
                </a:solidFill>
                <a:latin typeface="1"/>
              </a:rPr>
              <a:t>Jäsenrakenteen polarisaatio</a:t>
            </a:r>
          </a:p>
          <a:p>
            <a:pPr marL="715963" lvl="2" indent="-174625">
              <a:spcBef>
                <a:spcPts val="200"/>
              </a:spcBef>
            </a:pPr>
            <a:r>
              <a:rPr lang="fi-FI" sz="2000" dirty="0">
                <a:solidFill>
                  <a:schemeClr val="bg1"/>
                </a:solidFill>
                <a:latin typeface="1"/>
              </a:rPr>
              <a:t>lapset, nuoret, aikuiset, eläkeläiset</a:t>
            </a:r>
          </a:p>
          <a:p>
            <a:pPr marL="715963" lvl="2" indent="-174625">
              <a:spcBef>
                <a:spcPts val="200"/>
              </a:spcBef>
            </a:pPr>
            <a:r>
              <a:rPr lang="fi-FI" sz="2000" dirty="0">
                <a:solidFill>
                  <a:schemeClr val="bg1"/>
                </a:solidFill>
                <a:latin typeface="1"/>
              </a:rPr>
              <a:t>on sekä haaste että mahdollisuus toimia.</a:t>
            </a:r>
          </a:p>
          <a:p>
            <a:pPr indent="0">
              <a:spcBef>
                <a:spcPts val="1000"/>
              </a:spcBef>
              <a:buNone/>
            </a:pPr>
            <a:r>
              <a:rPr lang="fi-FI" sz="2000" b="1" i="0" u="none" strike="noStrike" baseline="0" dirty="0">
                <a:solidFill>
                  <a:schemeClr val="bg1"/>
                </a:solidFill>
                <a:latin typeface="1"/>
              </a:rPr>
              <a:t>Kirkollisveron kehitys</a:t>
            </a:r>
          </a:p>
          <a:p>
            <a:pPr marL="685800" lvl="1" indent="-144463"/>
            <a:r>
              <a:rPr lang="fi-FI" sz="2000" dirty="0">
                <a:solidFill>
                  <a:schemeClr val="bg1"/>
                </a:solidFill>
                <a:latin typeface="1"/>
              </a:rPr>
              <a:t>jäsenistön ansiotulojen kehitys.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7AED73BF-856D-D5C3-01FC-90636E544D06}"/>
              </a:ext>
            </a:extLst>
          </p:cNvPr>
          <p:cNvSpPr txBox="1"/>
          <p:nvPr/>
        </p:nvSpPr>
        <p:spPr>
          <a:xfrm>
            <a:off x="720000" y="473306"/>
            <a:ext cx="7245531" cy="1077218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i-FI" sz="3200" b="1" dirty="0">
                <a:latin typeface="+mj-lt"/>
              </a:rPr>
              <a:t>Millaisten haasteiden ja mahdollisuuksien</a:t>
            </a:r>
          </a:p>
          <a:p>
            <a:r>
              <a:rPr lang="fi-FI" sz="3200" b="1" dirty="0">
                <a:latin typeface="+mj-lt"/>
              </a:rPr>
              <a:t>edessä seurakunnat tällä hetkellä ovat?</a:t>
            </a:r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2346883B-C90F-17B3-DE48-E5E9B205E07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1ECDF7C0-2AE2-D571-997C-BE09EAA0A1EF}"/>
              </a:ext>
            </a:extLst>
          </p:cNvPr>
          <p:cNvSpPr txBox="1"/>
          <p:nvPr/>
        </p:nvSpPr>
        <p:spPr>
          <a:xfrm>
            <a:off x="1260000" y="4795200"/>
            <a:ext cx="63380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i-FI" sz="1000" dirty="0"/>
              <a:t>Seurakunnan luottamushenkilöiden perehdytysmateriaalit 2023–2026 | Seurakunnan talous</a:t>
            </a:r>
            <a:endParaRPr lang="en-FI" sz="1000" dirty="0"/>
          </a:p>
        </p:txBody>
      </p:sp>
    </p:spTree>
    <p:extLst>
      <p:ext uri="{BB962C8B-B14F-4D97-AF65-F5344CB8AC3E}">
        <p14:creationId xmlns:p14="http://schemas.microsoft.com/office/powerpoint/2010/main" val="1361752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5F78D8-6B91-408B-B9D4-53CC9134DFA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17469" y="1649328"/>
            <a:ext cx="5689657" cy="2855776"/>
          </a:xfrm>
        </p:spPr>
        <p:txBody>
          <a:bodyPr/>
          <a:lstStyle>
            <a:defPPr>
              <a:defRPr lang="fi-FI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None/>
            </a:pPr>
            <a:r>
              <a:rPr lang="fi-FI" sz="2000" b="1" i="0" u="none" strike="noStrike" baseline="0" dirty="0">
                <a:solidFill>
                  <a:schemeClr val="bg1"/>
                </a:solidFill>
                <a:latin typeface="2"/>
              </a:rPr>
              <a:t>Valmenna valtuutettuja</a:t>
            </a:r>
          </a:p>
          <a:p>
            <a:pPr marL="182563" indent="-182563">
              <a:buNone/>
            </a:pPr>
            <a:r>
              <a:rPr lang="fi-FI" sz="2000" i="0" u="none" strike="noStrike" baseline="0" dirty="0">
                <a:solidFill>
                  <a:schemeClr val="bg1"/>
                </a:solidFill>
                <a:latin typeface="2"/>
              </a:rPr>
              <a:t>• opeta kokoustekniikkaa</a:t>
            </a:r>
          </a:p>
          <a:p>
            <a:pPr marL="182563" indent="-182563">
              <a:buNone/>
            </a:pPr>
            <a:r>
              <a:rPr lang="fi-FI" sz="2000" i="0" u="none" strike="noStrike" baseline="0" dirty="0">
                <a:solidFill>
                  <a:schemeClr val="bg1"/>
                </a:solidFill>
                <a:latin typeface="2"/>
              </a:rPr>
              <a:t>• tee selväksi, mikä on valtuutettujen ja neuvoston jäsenen </a:t>
            </a:r>
            <a:r>
              <a:rPr lang="fi-FI" sz="2000" b="1" i="0" u="none" strike="noStrike" baseline="0" dirty="0">
                <a:solidFill>
                  <a:schemeClr val="bg1"/>
                </a:solidFill>
                <a:latin typeface="2"/>
              </a:rPr>
              <a:t>rooli</a:t>
            </a:r>
            <a:r>
              <a:rPr lang="fi-FI" sz="2000" i="0" u="none" strike="noStrike" baseline="0" dirty="0">
                <a:solidFill>
                  <a:schemeClr val="bg1"/>
                </a:solidFill>
                <a:latin typeface="2"/>
              </a:rPr>
              <a:t>  </a:t>
            </a:r>
            <a:r>
              <a:rPr lang="fi-FI" sz="200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̶</a:t>
            </a:r>
            <a:r>
              <a:rPr lang="fi-FI" sz="2000" i="0" u="none" strike="noStrike" baseline="0" dirty="0">
                <a:solidFill>
                  <a:schemeClr val="bg1"/>
                </a:solidFill>
                <a:latin typeface="2"/>
              </a:rPr>
              <a:t>  varsinkin suhteessa valmistelijoihin ja työntekijöihin</a:t>
            </a:r>
          </a:p>
          <a:p>
            <a:pPr marL="182563" indent="-182563">
              <a:buNone/>
            </a:pPr>
            <a:r>
              <a:rPr lang="fi-FI" sz="2000" i="0" u="none" strike="noStrike" baseline="0" dirty="0">
                <a:solidFill>
                  <a:schemeClr val="bg1"/>
                </a:solidFill>
                <a:latin typeface="2"/>
              </a:rPr>
              <a:t>• kerro etukäteen, mitä asioita on tulossa</a:t>
            </a:r>
          </a:p>
          <a:p>
            <a:pPr marL="182563" indent="-182563">
              <a:buNone/>
            </a:pPr>
            <a:r>
              <a:rPr lang="fi-FI" sz="2000" i="0" u="none" strike="noStrike" baseline="0" dirty="0">
                <a:solidFill>
                  <a:schemeClr val="bg1"/>
                </a:solidFill>
                <a:latin typeface="2"/>
              </a:rPr>
              <a:t>• jatkuvan tilannetietoisuuden varmistaminen</a:t>
            </a:r>
          </a:p>
          <a:p>
            <a:pPr marL="182563" indent="-182563">
              <a:buNone/>
            </a:pPr>
            <a:r>
              <a:rPr lang="fi-FI" sz="2000" i="0" u="none" strike="noStrike" baseline="0" dirty="0">
                <a:solidFill>
                  <a:schemeClr val="bg1"/>
                </a:solidFill>
                <a:latin typeface="2"/>
              </a:rPr>
              <a:t>• iltakoulut, seminaarit  </a:t>
            </a:r>
            <a:r>
              <a:rPr lang="fi-FI" sz="200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̶</a:t>
            </a:r>
            <a:r>
              <a:rPr lang="fi-FI" sz="2000" i="0" u="none" strike="noStrike" baseline="0" dirty="0">
                <a:solidFill>
                  <a:schemeClr val="bg1"/>
                </a:solidFill>
                <a:latin typeface="2"/>
              </a:rPr>
              <a:t>  erittäin suositeltavia.</a:t>
            </a:r>
            <a:endParaRPr lang="fi-FI" sz="2000" dirty="0">
              <a:solidFill>
                <a:schemeClr val="bg1"/>
              </a:solidFill>
              <a:latin typeface="1"/>
            </a:endParaRP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7AED73BF-856D-D5C3-01FC-90636E544D06}"/>
              </a:ext>
            </a:extLst>
          </p:cNvPr>
          <p:cNvSpPr txBox="1"/>
          <p:nvPr/>
        </p:nvSpPr>
        <p:spPr>
          <a:xfrm>
            <a:off x="720000" y="473306"/>
            <a:ext cx="7245531" cy="1077218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i-FI" sz="3200" b="1" dirty="0">
                <a:latin typeface="+mj-lt"/>
              </a:rPr>
              <a:t>Miten kertoa vaikeista kysymyksistä,</a:t>
            </a:r>
          </a:p>
          <a:p>
            <a:r>
              <a:rPr lang="fi-FI" sz="3200" b="1" dirty="0">
                <a:latin typeface="+mj-lt"/>
              </a:rPr>
              <a:t>ennen kuin päätöksenteko on käsillä?</a:t>
            </a:r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2346883B-C90F-17B3-DE48-E5E9B205E07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1ECDF7C0-2AE2-D571-997C-BE09EAA0A1EF}"/>
              </a:ext>
            </a:extLst>
          </p:cNvPr>
          <p:cNvSpPr txBox="1"/>
          <p:nvPr/>
        </p:nvSpPr>
        <p:spPr>
          <a:xfrm>
            <a:off x="1260000" y="4795200"/>
            <a:ext cx="63380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i-FI" sz="1000" dirty="0"/>
              <a:t>Seurakunnan luottamushenkilöiden perehdytysmateriaalit 2023–2026 | Seurakunnan talous</a:t>
            </a:r>
            <a:endParaRPr lang="en-FI" sz="1000" dirty="0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5A49FF0C-7E03-524C-34C0-33DDEBBDF3F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</a:blip>
          <a:srcRect l="-1" t="-3875" r="35158" b="-2603"/>
          <a:stretch/>
        </p:blipFill>
        <p:spPr>
          <a:xfrm>
            <a:off x="6350510" y="1011915"/>
            <a:ext cx="2793490" cy="4252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544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5F78D8-6B91-408B-B9D4-53CC9134DFA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17469" y="1649328"/>
            <a:ext cx="7626816" cy="2855776"/>
          </a:xfrm>
        </p:spPr>
        <p:txBody>
          <a:bodyPr/>
          <a:lstStyle>
            <a:defPPr>
              <a:defRPr lang="fi-FI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None/>
            </a:pPr>
            <a:r>
              <a:rPr lang="fi-FI" sz="2000" b="1" i="0" u="none" strike="noStrike" baseline="0" dirty="0">
                <a:solidFill>
                  <a:schemeClr val="bg1"/>
                </a:solidFill>
                <a:latin typeface="2"/>
              </a:rPr>
              <a:t>Erityisen tärkeä on hyvä kirkkovaltuuston puheenjohtaja!</a:t>
            </a:r>
          </a:p>
          <a:p>
            <a:pPr marL="430213" indent="-247650">
              <a:buSzPct val="120000"/>
            </a:pPr>
            <a:r>
              <a:rPr lang="fi-FI" sz="2000" i="0" u="none" strike="noStrike" baseline="0" dirty="0">
                <a:solidFill>
                  <a:schemeClr val="bg1"/>
                </a:solidFill>
                <a:latin typeface="2"/>
              </a:rPr>
              <a:t>Kokousten oltava hyvin johdettuja</a:t>
            </a:r>
          </a:p>
          <a:p>
            <a:pPr marL="430213" indent="-247650">
              <a:buSzPct val="120000"/>
            </a:pPr>
            <a:r>
              <a:rPr lang="fi-FI" sz="2000" i="0" u="none" strike="noStrike" baseline="0" dirty="0">
                <a:solidFill>
                  <a:schemeClr val="bg1"/>
                </a:solidFill>
                <a:latin typeface="2"/>
              </a:rPr>
              <a:t>Keskustelun oltava avointa ja sellaista, että arkakin uskaltaa käyttää puheenvuoron.</a:t>
            </a:r>
          </a:p>
          <a:p>
            <a:pPr marL="430213" indent="-247650">
              <a:buSzPct val="120000"/>
            </a:pPr>
            <a:r>
              <a:rPr lang="fi-FI" sz="2000" i="0" u="none" strike="noStrike" baseline="0" dirty="0">
                <a:solidFill>
                  <a:schemeClr val="bg1"/>
                </a:solidFill>
                <a:latin typeface="2"/>
              </a:rPr>
              <a:t>Vastaa luottamushenkilöiden esittämiin kaikkiin kysymyksiin, hankaliin, yksinkertaisiin ja siedä saman asian jatkamista sopivaan pisteeseen saakka.</a:t>
            </a:r>
            <a:endParaRPr lang="fi-FI" sz="2000" dirty="0">
              <a:solidFill>
                <a:schemeClr val="bg1"/>
              </a:solidFill>
              <a:latin typeface="1"/>
            </a:endParaRP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7AED73BF-856D-D5C3-01FC-90636E544D06}"/>
              </a:ext>
            </a:extLst>
          </p:cNvPr>
          <p:cNvSpPr txBox="1"/>
          <p:nvPr/>
        </p:nvSpPr>
        <p:spPr>
          <a:xfrm>
            <a:off x="720000" y="473306"/>
            <a:ext cx="7245531" cy="1077218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i-FI" sz="3200" b="1" dirty="0">
                <a:latin typeface="+mj-lt"/>
              </a:rPr>
              <a:t>Miten luottamushenkilö tuntee</a:t>
            </a:r>
          </a:p>
          <a:p>
            <a:r>
              <a:rPr lang="fi-FI" sz="3200" b="1" dirty="0">
                <a:latin typeface="+mj-lt"/>
              </a:rPr>
              <a:t>tulleensa kuulluksi?</a:t>
            </a:r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2346883B-C90F-17B3-DE48-E5E9B205E07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1ECDF7C0-2AE2-D571-997C-BE09EAA0A1EF}"/>
              </a:ext>
            </a:extLst>
          </p:cNvPr>
          <p:cNvSpPr txBox="1"/>
          <p:nvPr/>
        </p:nvSpPr>
        <p:spPr>
          <a:xfrm>
            <a:off x="1260000" y="4795200"/>
            <a:ext cx="63380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i-FI" sz="1000" dirty="0"/>
              <a:t>Seurakunnan luottamushenkilöiden perehdytysmateriaalit 2023–2026 | Seurakunnan talous</a:t>
            </a:r>
            <a:endParaRPr lang="en-FI" sz="1000" dirty="0"/>
          </a:p>
        </p:txBody>
      </p:sp>
    </p:spTree>
    <p:extLst>
      <p:ext uri="{BB962C8B-B14F-4D97-AF65-F5344CB8AC3E}">
        <p14:creationId xmlns:p14="http://schemas.microsoft.com/office/powerpoint/2010/main" val="1065067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5F78D8-6B91-408B-B9D4-53CC9134DFA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17469" y="1439186"/>
            <a:ext cx="7626816" cy="3065918"/>
          </a:xfrm>
        </p:spPr>
        <p:txBody>
          <a:bodyPr>
            <a:noAutofit/>
          </a:bodyPr>
          <a:lstStyle>
            <a:defPPr>
              <a:defRPr lang="fi-FI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SzPct val="120000"/>
              <a:buNone/>
            </a:pPr>
            <a:r>
              <a:rPr lang="fi-FI" sz="1800" i="0" u="none" strike="noStrike" baseline="0" dirty="0">
                <a:solidFill>
                  <a:schemeClr val="bg1"/>
                </a:solidFill>
                <a:latin typeface="2"/>
              </a:rPr>
              <a:t>Valtuutettu on </a:t>
            </a:r>
            <a:r>
              <a:rPr lang="fi-FI" sz="1800" b="1" i="0" u="none" strike="noStrike" baseline="0" dirty="0">
                <a:solidFill>
                  <a:schemeClr val="bg1"/>
                </a:solidFill>
                <a:latin typeface="2"/>
              </a:rPr>
              <a:t>päättäjä</a:t>
            </a:r>
            <a:r>
              <a:rPr lang="fi-FI" sz="1800" i="0" u="none" strike="noStrike" baseline="0" dirty="0">
                <a:solidFill>
                  <a:schemeClr val="bg1"/>
                </a:solidFill>
                <a:latin typeface="2"/>
              </a:rPr>
              <a:t>  </a:t>
            </a:r>
            <a:r>
              <a:rPr lang="fi-FI" sz="180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̶</a:t>
            </a:r>
            <a:r>
              <a:rPr lang="fi-FI" sz="1800" i="0" u="none" strike="noStrike" baseline="0" dirty="0">
                <a:solidFill>
                  <a:schemeClr val="bg1"/>
                </a:solidFill>
                <a:latin typeface="2"/>
              </a:rPr>
              <a:t>  ei (operatiivinen) toimija</a:t>
            </a:r>
          </a:p>
          <a:p>
            <a:pPr marL="685800" lvl="1" indent="-342900">
              <a:buSzPct val="120000"/>
            </a:pPr>
            <a:r>
              <a:rPr lang="fi-FI" sz="1800" i="0" u="none" strike="noStrike" baseline="0" dirty="0">
                <a:solidFill>
                  <a:schemeClr val="bg1"/>
                </a:solidFill>
                <a:latin typeface="2"/>
              </a:rPr>
              <a:t>valtuutettujen ja viranhaltijoiden on molempien ymmärrettävä, mitä tarkoittaa ja pidettävä roolinsa.</a:t>
            </a:r>
          </a:p>
          <a:p>
            <a:pPr indent="0">
              <a:buSzPct val="120000"/>
              <a:buNone/>
            </a:pPr>
            <a:r>
              <a:rPr lang="fi-FI" sz="1800" b="1" i="0" u="none" strike="noStrike" baseline="0" dirty="0">
                <a:solidFill>
                  <a:schemeClr val="bg1"/>
                </a:solidFill>
                <a:latin typeface="2"/>
              </a:rPr>
              <a:t>Pidä erillään strateginen ja operatiivinen johtaminen:</a:t>
            </a:r>
          </a:p>
          <a:p>
            <a:pPr indent="0">
              <a:buSzPct val="120000"/>
              <a:buNone/>
            </a:pPr>
            <a:r>
              <a:rPr lang="fi-FI" sz="1800" i="0" u="none" strike="noStrike" baseline="0" dirty="0">
                <a:solidFill>
                  <a:schemeClr val="bg1"/>
                </a:solidFill>
                <a:latin typeface="2"/>
              </a:rPr>
              <a:t>Valtuusto johtaa </a:t>
            </a:r>
            <a:r>
              <a:rPr lang="fi-FI" sz="1800" b="1" i="0" u="none" strike="noStrike" baseline="0" dirty="0">
                <a:solidFill>
                  <a:schemeClr val="bg1"/>
                </a:solidFill>
                <a:latin typeface="2"/>
              </a:rPr>
              <a:t>strategisesti</a:t>
            </a:r>
          </a:p>
          <a:p>
            <a:pPr marL="685800" lvl="1" indent="-342900">
              <a:spcBef>
                <a:spcPts val="0"/>
              </a:spcBef>
              <a:buSzPct val="120000"/>
            </a:pPr>
            <a:r>
              <a:rPr lang="fi-FI" sz="1800" i="0" u="none" strike="noStrike" baseline="0" dirty="0">
                <a:solidFill>
                  <a:schemeClr val="bg1"/>
                </a:solidFill>
                <a:latin typeface="2"/>
              </a:rPr>
              <a:t>suuntaviivat ja linjapäätökset</a:t>
            </a:r>
          </a:p>
          <a:p>
            <a:pPr marL="685800" lvl="1" indent="-342900">
              <a:spcBef>
                <a:spcPts val="0"/>
              </a:spcBef>
              <a:buSzPct val="120000"/>
            </a:pPr>
            <a:r>
              <a:rPr lang="fi-FI" sz="1800" i="0" u="none" strike="noStrike" baseline="0" dirty="0">
                <a:solidFill>
                  <a:schemeClr val="bg1"/>
                </a:solidFill>
                <a:latin typeface="2"/>
              </a:rPr>
              <a:t>talousarvio</a:t>
            </a:r>
          </a:p>
          <a:p>
            <a:pPr marL="685800" lvl="1" indent="-342900">
              <a:spcBef>
                <a:spcPts val="0"/>
              </a:spcBef>
              <a:buSzPct val="120000"/>
            </a:pPr>
            <a:r>
              <a:rPr lang="fi-FI" sz="1800" i="0" u="none" strike="noStrike" baseline="0" dirty="0">
                <a:solidFill>
                  <a:schemeClr val="bg1"/>
                </a:solidFill>
                <a:latin typeface="2"/>
              </a:rPr>
              <a:t>valtuutettu ei saa johtaa eikä osallistua käytännön seurakuntatyötä.</a:t>
            </a:r>
          </a:p>
          <a:p>
            <a:pPr indent="0">
              <a:buSzPct val="120000"/>
              <a:buNone/>
            </a:pPr>
            <a:r>
              <a:rPr lang="fi-FI" sz="1800" i="0" u="none" strike="noStrike" baseline="0" dirty="0">
                <a:solidFill>
                  <a:schemeClr val="bg1"/>
                </a:solidFill>
                <a:latin typeface="2"/>
              </a:rPr>
              <a:t>Viranhaltijat ja työntekijät johtavat </a:t>
            </a:r>
            <a:r>
              <a:rPr lang="fi-FI" sz="1800" b="1" i="0" u="none" strike="noStrike" baseline="0" dirty="0">
                <a:solidFill>
                  <a:schemeClr val="bg1"/>
                </a:solidFill>
                <a:latin typeface="2"/>
              </a:rPr>
              <a:t>operatiivisesti</a:t>
            </a:r>
          </a:p>
          <a:p>
            <a:pPr marL="685800" lvl="1" indent="-342900">
              <a:spcBef>
                <a:spcPts val="0"/>
              </a:spcBef>
              <a:buSzPct val="120000"/>
            </a:pPr>
            <a:r>
              <a:rPr lang="fi-FI" sz="1800" i="0" u="none" strike="noStrike" baseline="0" dirty="0">
                <a:solidFill>
                  <a:schemeClr val="bg1"/>
                </a:solidFill>
                <a:latin typeface="2"/>
              </a:rPr>
              <a:t>päätösten täytäntöönpano käytännössä</a:t>
            </a:r>
          </a:p>
          <a:p>
            <a:pPr marL="685800" lvl="1" indent="-342900">
              <a:spcBef>
                <a:spcPts val="0"/>
              </a:spcBef>
              <a:buSzPct val="120000"/>
            </a:pPr>
            <a:r>
              <a:rPr lang="fi-FI" sz="1800" i="0" u="none" strike="noStrike" baseline="0" dirty="0">
                <a:solidFill>
                  <a:schemeClr val="bg1"/>
                </a:solidFill>
                <a:latin typeface="2"/>
              </a:rPr>
              <a:t>on hyväksyttävä tehdyt päätökset.</a:t>
            </a:r>
            <a:endParaRPr lang="fi-FI" sz="1800" dirty="0">
              <a:solidFill>
                <a:schemeClr val="bg1"/>
              </a:solidFill>
              <a:latin typeface="1"/>
            </a:endParaRP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7AED73BF-856D-D5C3-01FC-90636E544D06}"/>
              </a:ext>
            </a:extLst>
          </p:cNvPr>
          <p:cNvSpPr txBox="1"/>
          <p:nvPr/>
        </p:nvSpPr>
        <p:spPr>
          <a:xfrm>
            <a:off x="719999" y="355699"/>
            <a:ext cx="8137753" cy="1015663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i-FI" sz="3000" b="1" dirty="0">
                <a:latin typeface="+mj-lt"/>
              </a:rPr>
              <a:t>Miten rakennetaan hedelmällinen vuorovaikutus hallinnon ja talouden asioissa?</a:t>
            </a:r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2346883B-C90F-17B3-DE48-E5E9B205E07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1089" y="4354862"/>
            <a:ext cx="1197300" cy="726720"/>
          </a:xfrm>
          <a:prstGeom prst="rect">
            <a:avLst/>
          </a:prstGeo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1ECDF7C0-2AE2-D571-997C-BE09EAA0A1EF}"/>
              </a:ext>
            </a:extLst>
          </p:cNvPr>
          <p:cNvSpPr txBox="1"/>
          <p:nvPr/>
        </p:nvSpPr>
        <p:spPr>
          <a:xfrm>
            <a:off x="1260000" y="4795200"/>
            <a:ext cx="63380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i-FI" sz="1000" dirty="0"/>
              <a:t>Seurakunnan luottamushenkilöiden perehdytysmateriaalit 2023–2026 | Seurakunnan talous</a:t>
            </a:r>
            <a:endParaRPr lang="en-FI" sz="1000" dirty="0"/>
          </a:p>
        </p:txBody>
      </p:sp>
    </p:spTree>
    <p:extLst>
      <p:ext uri="{BB962C8B-B14F-4D97-AF65-F5344CB8AC3E}">
        <p14:creationId xmlns:p14="http://schemas.microsoft.com/office/powerpoint/2010/main" val="1048895343"/>
      </p:ext>
    </p:extLst>
  </p:cSld>
  <p:clrMapOvr>
    <a:masterClrMapping/>
  </p:clrMapOvr>
</p:sld>
</file>

<file path=ppt/theme/theme1.xml><?xml version="1.0" encoding="utf-8"?>
<a:theme xmlns:a="http://schemas.openxmlformats.org/drawingml/2006/main" name="Otsikko">
  <a:themeElements>
    <a:clrScheme name="Mukautettu 1">
      <a:dk1>
        <a:srgbClr val="821D82"/>
      </a:dk1>
      <a:lt1>
        <a:srgbClr val="000000"/>
      </a:lt1>
      <a:dk2>
        <a:srgbClr val="DBDDDE"/>
      </a:dk2>
      <a:lt2>
        <a:srgbClr val="F2EDEA"/>
      </a:lt2>
      <a:accent1>
        <a:srgbClr val="821D82"/>
      </a:accent1>
      <a:accent2>
        <a:srgbClr val="9C65AB"/>
      </a:accent2>
      <a:accent3>
        <a:srgbClr val="CCB3D6"/>
      </a:accent3>
      <a:accent4>
        <a:srgbClr val="0AB6EF"/>
      </a:accent4>
      <a:accent5>
        <a:srgbClr val="70D0F5"/>
      </a:accent5>
      <a:accent6>
        <a:srgbClr val="C2E8FB"/>
      </a:accent6>
      <a:hlink>
        <a:srgbClr val="0028EF"/>
      </a:hlink>
      <a:folHlink>
        <a:srgbClr val="95277B"/>
      </a:folHlink>
    </a:clrScheme>
    <a:fontScheme name="Luottamushenkilo_materiaal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EP_opintokeskus_PPT-pohja_FI (2)" id="{FC6AAA71-FA54-40BD-9E2A-402CAE465653}" vid="{37EF8D0E-FE9B-4292-98EA-23D234299F54}"/>
    </a:ext>
  </a:extLst>
</a:theme>
</file>

<file path=ppt/theme/theme2.xml><?xml version="1.0" encoding="utf-8"?>
<a:theme xmlns:a="http://schemas.openxmlformats.org/drawingml/2006/main" name="Yksinkertainen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Väliotsikko / Sitaatti">
  <a:themeElements>
    <a:clrScheme name="STEP">
      <a:dk1>
        <a:srgbClr val="821D82"/>
      </a:dk1>
      <a:lt1>
        <a:srgbClr val="000000"/>
      </a:lt1>
      <a:dk2>
        <a:srgbClr val="DBDDDE"/>
      </a:dk2>
      <a:lt2>
        <a:srgbClr val="F2EDEA"/>
      </a:lt2>
      <a:accent1>
        <a:srgbClr val="821D82"/>
      </a:accent1>
      <a:accent2>
        <a:srgbClr val="9C65AB"/>
      </a:accent2>
      <a:accent3>
        <a:srgbClr val="CCB3D6"/>
      </a:accent3>
      <a:accent4>
        <a:srgbClr val="0AB6EF"/>
      </a:accent4>
      <a:accent5>
        <a:srgbClr val="70D0F5"/>
      </a:accent5>
      <a:accent6>
        <a:srgbClr val="C2E8FB"/>
      </a:accent6>
      <a:hlink>
        <a:srgbClr val="0028EF"/>
      </a:hlink>
      <a:folHlink>
        <a:srgbClr val="95277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EP_opintokeskus_PPT-pohja_FI (2)" id="{FC6AAA71-FA54-40BD-9E2A-402CAE465653}" vid="{C8C5A8C8-C757-4D36-ADD0-064E73B78BE3}"/>
    </a:ext>
  </a:extLst>
</a:theme>
</file>

<file path=ppt/theme/theme4.xml><?xml version="1.0" encoding="utf-8"?>
<a:theme xmlns:a="http://schemas.openxmlformats.org/drawingml/2006/main" name="Teksti / värillinen">
  <a:themeElements>
    <a:clrScheme name="STEP">
      <a:dk1>
        <a:srgbClr val="821D82"/>
      </a:dk1>
      <a:lt1>
        <a:srgbClr val="000000"/>
      </a:lt1>
      <a:dk2>
        <a:srgbClr val="DBDDDE"/>
      </a:dk2>
      <a:lt2>
        <a:srgbClr val="F2EDEA"/>
      </a:lt2>
      <a:accent1>
        <a:srgbClr val="821D82"/>
      </a:accent1>
      <a:accent2>
        <a:srgbClr val="9C65AB"/>
      </a:accent2>
      <a:accent3>
        <a:srgbClr val="CCB3D6"/>
      </a:accent3>
      <a:accent4>
        <a:srgbClr val="0AB6EF"/>
      </a:accent4>
      <a:accent5>
        <a:srgbClr val="70D0F5"/>
      </a:accent5>
      <a:accent6>
        <a:srgbClr val="C2E8FB"/>
      </a:accent6>
      <a:hlink>
        <a:srgbClr val="0028EF"/>
      </a:hlink>
      <a:folHlink>
        <a:srgbClr val="95277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EP_opintokeskus_PPT-pohja_FI (2)" id="{FC6AAA71-FA54-40BD-9E2A-402CAE465653}" vid="{5AA8E07A-068A-4D7D-BE56-C8FF724D56F6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A4B4997F0FCAF478D87B2329EA9D731" ma:contentTypeVersion="15" ma:contentTypeDescription="Luo uusi asiakirja." ma:contentTypeScope="" ma:versionID="fbbcebe5784a0090e3480f323fd50cd5">
  <xsd:schema xmlns:xsd="http://www.w3.org/2001/XMLSchema" xmlns:xs="http://www.w3.org/2001/XMLSchema" xmlns:p="http://schemas.microsoft.com/office/2006/metadata/properties" xmlns:ns2="a58e9245-b64e-4fc9-9bba-1cb1ceb11ef8" xmlns:ns3="9dcffb9a-b58e-4596-b011-c50217fcbead" targetNamespace="http://schemas.microsoft.com/office/2006/metadata/properties" ma:root="true" ma:fieldsID="e5f26b0aee7495785e69a12068188791" ns2:_="" ns3:_="">
    <xsd:import namespace="a58e9245-b64e-4fc9-9bba-1cb1ceb11ef8"/>
    <xsd:import namespace="9dcffb9a-b58e-4596-b011-c50217fcbe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8e9245-b64e-4fc9-9bba-1cb1ceb11e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Kuvien tunnisteet" ma:readOnly="false" ma:fieldId="{5cf76f15-5ced-4ddc-b409-7134ff3c332f}" ma:taxonomyMulti="true" ma:sspId="3549a063-2122-48bf-a041-f9fe3a3a46c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cffb9a-b58e-4596-b011-c50217fcbea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2d53f6b0-ec8a-4541-8758-a76ad6dac5b4}" ma:internalName="TaxCatchAll" ma:showField="CatchAllData" ma:web="9dcffb9a-b58e-4596-b011-c50217fcbe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dcffb9a-b58e-4596-b011-c50217fcbead"/>
    <lcf76f155ced4ddcb4097134ff3c332f xmlns="a58e9245-b64e-4fc9-9bba-1cb1ceb11ef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3186234-B25F-429E-BE1E-FE6142EC55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8e9245-b64e-4fc9-9bba-1cb1ceb11ef8"/>
    <ds:schemaRef ds:uri="9dcffb9a-b58e-4596-b011-c50217fcbe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6978DE-8417-438C-BDE2-9B3E92F827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582E44-9C0C-4C3A-B07D-C1A738486740}">
  <ds:schemaRefs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dcmitype/"/>
    <ds:schemaRef ds:uri="a58e9245-b64e-4fc9-9bba-1cb1ceb11ef8"/>
    <ds:schemaRef ds:uri="http://schemas.openxmlformats.org/package/2006/metadata/core-properties"/>
    <ds:schemaRef ds:uri="9dcffb9a-b58e-4596-b011-c50217fcbead"/>
    <ds:schemaRef ds:uri="http://schemas.microsoft.com/office/2006/metadata/propertie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STEP_opintokeskus_PPT-pohja_FI (2)</Template>
  <TotalTime>1944</TotalTime>
  <Words>418</Words>
  <Application>Microsoft Office PowerPoint</Application>
  <PresentationFormat>Näytössä katseltava esitys (16:9)</PresentationFormat>
  <Paragraphs>132</Paragraphs>
  <Slides>10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10</vt:i4>
      </vt:variant>
    </vt:vector>
  </HeadingPairs>
  <TitlesOfParts>
    <vt:vector size="21" baseType="lpstr">
      <vt:lpstr>1</vt:lpstr>
      <vt:lpstr>2</vt:lpstr>
      <vt:lpstr>Arial</vt:lpstr>
      <vt:lpstr>Bahnschrift</vt:lpstr>
      <vt:lpstr>Calibri</vt:lpstr>
      <vt:lpstr>Calibri Light</vt:lpstr>
      <vt:lpstr>Franklin Gothic Medium Cond</vt:lpstr>
      <vt:lpstr>Otsikko</vt:lpstr>
      <vt:lpstr>Yksinkertainen suunnittelumalli</vt:lpstr>
      <vt:lpstr>Väliotsikko / Sitaatti</vt:lpstr>
      <vt:lpstr>Teksti / värillinen</vt:lpstr>
      <vt:lpstr>Seurakunnan talous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Pasi Perander talouspäällikkö, Helsingin seurakuntayhtymä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Pääotsikko tähän kohtaan</dc:title>
  <dc:creator>Reinikainen Heli</dc:creator>
  <cp:lastModifiedBy>Reinikainen Heli</cp:lastModifiedBy>
  <cp:revision>42</cp:revision>
  <dcterms:created xsi:type="dcterms:W3CDTF">2023-01-06T12:05:55Z</dcterms:created>
  <dcterms:modified xsi:type="dcterms:W3CDTF">2023-03-02T07:48:33Z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0x0101005A4B4997F0FCAF478D87B2329EA9D731</vt:lpwstr>
  </property>
</Properties>
</file>