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09" r:id="rId5"/>
    <p:sldMasterId id="2147483688" r:id="rId6"/>
    <p:sldMasterId id="2147483682" r:id="rId7"/>
  </p:sldMasterIdLst>
  <p:notesMasterIdLst>
    <p:notesMasterId r:id="rId17"/>
  </p:notesMasterIdLst>
  <p:sldIdLst>
    <p:sldId id="278" r:id="rId8"/>
    <p:sldId id="273" r:id="rId9"/>
    <p:sldId id="281" r:id="rId10"/>
    <p:sldId id="282" r:id="rId11"/>
    <p:sldId id="283" r:id="rId12"/>
    <p:sldId id="292" r:id="rId13"/>
    <p:sldId id="284" r:id="rId14"/>
    <p:sldId id="257" r:id="rId15"/>
    <p:sldId id="290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712" autoAdjust="0"/>
  </p:normalViewPr>
  <p:slideViewPr>
    <p:cSldViewPr snapToGrid="0" snapToObjects="1">
      <p:cViewPr varScale="1">
        <p:scale>
          <a:sx n="138" d="100"/>
          <a:sy n="138" d="100"/>
        </p:scale>
        <p:origin x="76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749F5220-4A6A-AE4D-B1BD-B9EAFA5BF5FD}" type="datetimeFigureOut">
              <a:rPr lang="en-FI" smtClean="0"/>
              <a:pPr/>
              <a:t>03/02/2023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A72795F6-CDFD-F442-83D4-C776AFEF3C39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99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6921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9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304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n aloit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6BF36539-26A4-3530-9B0D-03B18479C985}"/>
              </a:ext>
            </a:extLst>
          </p:cNvPr>
          <p:cNvCxnSpPr>
            <a:cxnSpLocks/>
          </p:cNvCxnSpPr>
          <p:nvPr userDrawn="1"/>
        </p:nvCxnSpPr>
        <p:spPr>
          <a:xfrm>
            <a:off x="720000" y="2565045"/>
            <a:ext cx="3591748" cy="0"/>
          </a:xfrm>
          <a:prstGeom prst="line">
            <a:avLst/>
          </a:prstGeom>
          <a:ln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00439586-B7E7-B57B-C902-F1EBD28E5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rcRect/>
          <a:stretch/>
        </p:blipFill>
        <p:spPr>
          <a:xfrm>
            <a:off x="4641273" y="298334"/>
            <a:ext cx="4290405" cy="403253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023E5B9-CC2B-6991-9363-2C5462191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0002" y="3495873"/>
            <a:ext cx="3100767" cy="586949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0D6AC3EC-516A-97B3-5A9D-1BB4A2A293AA}"/>
              </a:ext>
            </a:extLst>
          </p:cNvPr>
          <p:cNvSpPr txBox="1">
            <a:spLocks/>
          </p:cNvSpPr>
          <p:nvPr userDrawn="1"/>
        </p:nvSpPr>
        <p:spPr>
          <a:xfrm>
            <a:off x="720000" y="2700999"/>
            <a:ext cx="5859758" cy="6939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FE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 2023–2026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D339928-F352-D733-92ED-270969FEC6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391A39C-2411-9429-69A6-B14F6283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185687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61CD85-0CD7-596D-75AE-8FCF29CD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9B6CDB-FF68-508F-B146-BF30BD6FE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0071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37209F-4924-95DC-B3C2-62338942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5AA8D-8549-CE1C-904B-78BD778F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40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93747-CD81-65B6-5730-5F77D78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F258B-D39E-1EEA-07C7-4CECF41E0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8C0725-EDBF-C62A-D08C-ADD437B3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1184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1CB955-EC42-E200-B856-377D3FB5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3299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2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F6462-0392-2EC6-CA49-2638A515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C4055A-6EB4-8578-F70E-FD7C3DD7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82949F-B98D-AE81-062B-1B63E14D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044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E80C7-49CA-F26E-4826-1FADF172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340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60D023F-851A-F046-5ECB-EAC876E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E1A2EC-B777-6988-25A5-5C906DD6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683656"/>
            <a:ext cx="2949575" cy="2718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116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1256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0F7684-BB7D-7949-BA97-74E9E273D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8900" y="4551180"/>
            <a:ext cx="891576" cy="446715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719939E-4131-290F-952C-117C31B2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8801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A346DC-FE04-314B-9E7C-B93FE5D56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8900" y="4551180"/>
            <a:ext cx="891576" cy="446715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F33286-7CFD-B484-4AC7-AE3D548CE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366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8635AE2-5005-E944-837A-DC5AE538C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79769E-E34E-BCBE-632C-FC91AF9A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643750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5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554F71D7-3ABC-201D-BED5-5C8E79EEB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39FAD6-9A09-E704-9663-791AE4D4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0147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ACCC3981-CE88-C6DA-B566-B18F16DB4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1C30F8-58E3-C2FA-6839-1FABE2B23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903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FB3D1A69-A254-54F2-A31C-088E777590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4753D9-EDE8-D84F-CCB6-1AFAA4207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428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9090EE06-26B1-DCE2-92AA-DABB1A6E7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281525-B430-A619-BF1E-3D5172FA9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370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B61AF86D-71C2-598D-17CE-844442CAB4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9CD604-B391-4FDD-9C76-E14E8F6D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14411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04C471-3E05-7A45-9469-79999360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0622C9-AC1D-4C47-91F9-B0E7F1D8C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9A1C02E8-CBD4-32D3-BEEC-862AEBBB6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2D447-817E-24C6-F329-BB23F78F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73648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32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246DFA-FD7A-4C41-9EF7-3820B570E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24C0F7-5F69-D152-BBE9-BE3086F80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61173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FE9E7A-718D-7943-AFB8-C9C08091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E0906-F778-873D-2EEB-5A8D1C10A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884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6D19E93-286D-7747-9EC9-4F7A1D2D3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3113FD-B80E-6350-C01C-C60A1B58C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424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459D70-5652-A744-96E0-A0E181149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22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9BF94C-0CF2-8348-9055-618A9B31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E295E0-EB92-1A88-8BBE-18BF9E2E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4184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133393" cy="498056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22562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7F5400-EBF0-C943-93CF-11EB49A09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5A46C-E186-8822-E6E7-128F048FC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20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84E0A28-AAFF-5140-83AA-9BE94946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20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404D51-742F-CD43-A28F-9F0462406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DB7E0459-2BCC-9303-D295-463F22E637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7">
            <a:extLst>
              <a:ext uri="{FF2B5EF4-FFF2-40B4-BE49-F238E27FC236}">
                <a16:creationId xmlns:a16="http://schemas.microsoft.com/office/drawing/2014/main" id="{95E350C4-B7F6-0A0B-A353-D21B0E84CC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4443239D-EB42-E0BD-BA8D-E61F36A224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C21FC692-7EEC-8BE1-D665-B53EB01845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E72A09-8610-0744-B1B4-A2E154B86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ADF86427-8ABF-BAE4-4090-BD3EC26523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0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22" r:id="rId2"/>
    <p:sldLayoutId id="2147483701" r:id="rId3"/>
    <p:sldLayoutId id="2147483668" r:id="rId4"/>
    <p:sldLayoutId id="2147483700" r:id="rId5"/>
    <p:sldLayoutId id="2147483667" r:id="rId6"/>
    <p:sldLayoutId id="2147483666" r:id="rId7"/>
    <p:sldLayoutId id="2147483669" r:id="rId8"/>
    <p:sldLayoutId id="2147483664" r:id="rId9"/>
    <p:sldLayoutId id="2147483725" r:id="rId10"/>
    <p:sldLayoutId id="214748372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A450E1B-CC92-9500-C48D-E17FA3F8B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56F131-37B2-C3E6-D2CA-5E4D39E20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63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5" r:id="rId3"/>
    <p:sldLayoutId id="2147483716" r:id="rId4"/>
    <p:sldLayoutId id="2147483717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AC39EE-CD28-694D-B4D4-13F3D78F7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7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2" r:id="rId5"/>
    <p:sldLayoutId id="2147483693" r:id="rId6"/>
    <p:sldLayoutId id="2147483690" r:id="rId7"/>
    <p:sldLayoutId id="2147483692" r:id="rId8"/>
    <p:sldLayoutId id="2147483728" r:id="rId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2D92A3-9BBB-4E44-BC78-7B8FA9EA6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67220A09-120D-7E51-B2C8-E2D37BFA820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EEE5-A2D5-FA79-CF47-63834571D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54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40944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A8411A0-ED01-F1A1-7C96-37D12198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315328"/>
            <a:ext cx="3513751" cy="1113763"/>
          </a:xfrm>
        </p:spPr>
        <p:txBody>
          <a:bodyPr lIns="0"/>
          <a:lstStyle/>
          <a:p>
            <a:pPr algn="l"/>
            <a:r>
              <a:rPr lang="fi-FI" dirty="0"/>
              <a:t>Kirkon olemus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7423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61AC8106-8D7B-1D6C-6EA3-E5BAF01D26CC}"/>
              </a:ext>
            </a:extLst>
          </p:cNvPr>
          <p:cNvCxnSpPr>
            <a:cxnSpLocks/>
          </p:cNvCxnSpPr>
          <p:nvPr/>
        </p:nvCxnSpPr>
        <p:spPr>
          <a:xfrm>
            <a:off x="730103" y="2915093"/>
            <a:ext cx="3841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6EE2D860-0B12-82A3-2828-8E3C3B035B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80715" y="728072"/>
            <a:ext cx="3946386" cy="3704303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5C4E595-EB84-E70C-8360-A89D5D08A3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1344" y="3882895"/>
            <a:ext cx="2902829" cy="549480"/>
          </a:xfrm>
          <a:prstGeom prst="rect">
            <a:avLst/>
          </a:prstGeom>
        </p:spPr>
      </p:pic>
      <p:sp>
        <p:nvSpPr>
          <p:cNvPr id="16" name="Subtitle 4">
            <a:extLst>
              <a:ext uri="{FF2B5EF4-FFF2-40B4-BE49-F238E27FC236}">
                <a16:creationId xmlns:a16="http://schemas.microsoft.com/office/drawing/2014/main" id="{EB82E328-86F3-8BC1-9AE3-86FE1C8AE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416" y="4501443"/>
            <a:ext cx="6005513" cy="247428"/>
          </a:xfrm>
        </p:spPr>
        <p:txBody>
          <a:bodyPr>
            <a:normAutofit/>
          </a:bodyPr>
          <a:lstStyle/>
          <a:p>
            <a:pPr algn="l"/>
            <a:r>
              <a:rPr lang="fi-FI" sz="1000" dirty="0">
                <a:solidFill>
                  <a:schemeClr val="tx1"/>
                </a:solidFill>
                <a:latin typeface="+mn-lt"/>
              </a:rPr>
              <a:t>Seurakunnan luottamushenkilöiden perehdytysmateriaalit 2023–2026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FE6C6D2B-5EAC-9931-EACF-A8B93969FC31}"/>
              </a:ext>
            </a:extLst>
          </p:cNvPr>
          <p:cNvSpPr txBox="1">
            <a:spLocks/>
          </p:cNvSpPr>
          <p:nvPr/>
        </p:nvSpPr>
        <p:spPr>
          <a:xfrm>
            <a:off x="730103" y="1177637"/>
            <a:ext cx="4299100" cy="164613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400"/>
              </a:spcAft>
            </a:pPr>
            <a:r>
              <a:rPr lang="fi-FI" b="0" dirty="0"/>
              <a:t>Yhteisön ja organisaation jäsen</a:t>
            </a:r>
          </a:p>
          <a:p>
            <a:pPr algn="l">
              <a:spcBef>
                <a:spcPts val="0"/>
              </a:spcBef>
              <a:spcAft>
                <a:spcPts val="800"/>
              </a:spcAft>
            </a:pPr>
            <a:r>
              <a:rPr lang="fi-FI" sz="1600" b="0" dirty="0"/>
              <a:t>Seurakunnan luottamushenkilön kaksoisrooli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1A049487-5B22-C806-CDE1-BA6A3A502623}"/>
              </a:ext>
            </a:extLst>
          </p:cNvPr>
          <p:cNvSpPr txBox="1">
            <a:spLocks/>
          </p:cNvSpPr>
          <p:nvPr/>
        </p:nvSpPr>
        <p:spPr>
          <a:xfrm>
            <a:off x="761290" y="3006420"/>
            <a:ext cx="3339655" cy="10598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Anna-Tiina Järvinen, kirkkoherra </a:t>
            </a:r>
          </a:p>
          <a:p>
            <a:pPr algn="l"/>
            <a:r>
              <a:rPr lang="fi-FI" sz="1200" dirty="0"/>
              <a:t>Opasta luottamushenkilöt alkuun -webinaari </a:t>
            </a:r>
            <a:br>
              <a:rPr lang="fi-FI" sz="1200" dirty="0"/>
            </a:br>
            <a:r>
              <a:rPr lang="fi-FI" sz="1200" dirty="0"/>
              <a:t>23.11.2022</a:t>
            </a:r>
          </a:p>
        </p:txBody>
      </p:sp>
    </p:spTree>
    <p:extLst>
      <p:ext uri="{BB962C8B-B14F-4D97-AF65-F5344CB8AC3E}">
        <p14:creationId xmlns:p14="http://schemas.microsoft.com/office/powerpoint/2010/main" val="35017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8FC76B02-3244-5B97-5BDE-EAF434600928}"/>
              </a:ext>
            </a:extLst>
          </p:cNvPr>
          <p:cNvSpPr txBox="1"/>
          <p:nvPr/>
        </p:nvSpPr>
        <p:spPr>
          <a:xfrm>
            <a:off x="720000" y="473306"/>
            <a:ext cx="7786691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Seurakunta on sekä yhteisö että organisaatio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5A3DFBA-7B50-2B25-1B22-9F318AFE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884AD8F3-E26E-36E4-1879-939067763511}"/>
              </a:ext>
            </a:extLst>
          </p:cNvPr>
          <p:cNvSpPr txBox="1"/>
          <p:nvPr/>
        </p:nvSpPr>
        <p:spPr>
          <a:xfrm>
            <a:off x="719999" y="1277549"/>
            <a:ext cx="7786691" cy="32487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40665" marR="5080" indent="-227965">
              <a:spcBef>
                <a:spcPts val="5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fi-FI" b="1" spc="-20" dirty="0">
                <a:solidFill>
                  <a:schemeClr val="bg1"/>
                </a:solidFill>
                <a:latin typeface="Calibri"/>
                <a:cs typeface="Calibri"/>
              </a:rPr>
              <a:t>Seurakuntayhteisö</a:t>
            </a:r>
            <a:r>
              <a:rPr lang="fi-FI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lang="fi-FI" b="1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spc="-10" dirty="0">
                <a:solidFill>
                  <a:schemeClr val="bg1"/>
                </a:solidFill>
                <a:latin typeface="Calibri"/>
                <a:cs typeface="Calibri"/>
              </a:rPr>
              <a:t>yhteyden,</a:t>
            </a:r>
            <a:r>
              <a:rPr lang="fi-FI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spc="-10" dirty="0">
                <a:solidFill>
                  <a:schemeClr val="bg1"/>
                </a:solidFill>
                <a:latin typeface="Calibri"/>
                <a:cs typeface="Calibri"/>
              </a:rPr>
              <a:t>rukouksen, ehtoollisen,</a:t>
            </a:r>
            <a:r>
              <a:rPr lang="fi-FI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dirty="0">
                <a:solidFill>
                  <a:schemeClr val="bg1"/>
                </a:solidFill>
                <a:latin typeface="Calibri"/>
                <a:cs typeface="Calibri"/>
              </a:rPr>
              <a:t>Jumalan</a:t>
            </a:r>
            <a:r>
              <a:rPr lang="fi-FI" b="1" spc="-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dirty="0">
                <a:solidFill>
                  <a:schemeClr val="bg1"/>
                </a:solidFill>
                <a:latin typeface="Calibri"/>
                <a:cs typeface="Calibri"/>
              </a:rPr>
              <a:t>läsnäolon</a:t>
            </a:r>
            <a:r>
              <a:rPr lang="fi-FI" b="1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b="1" spc="-10" dirty="0">
                <a:solidFill>
                  <a:schemeClr val="bg1"/>
                </a:solidFill>
                <a:latin typeface="Calibri"/>
                <a:cs typeface="Calibri"/>
              </a:rPr>
              <a:t>paikka. </a:t>
            </a:r>
            <a:r>
              <a:rPr lang="fi-FI" spc="-10" dirty="0">
                <a:solidFill>
                  <a:schemeClr val="bg1"/>
                </a:solidFill>
                <a:latin typeface="Calibri"/>
                <a:cs typeface="Calibri"/>
              </a:rPr>
              <a:t>Jumalanpalvelusyhteisö,</a:t>
            </a:r>
            <a:r>
              <a:rPr lang="fi-FI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dirty="0">
                <a:solidFill>
                  <a:schemeClr val="bg1"/>
                </a:solidFill>
                <a:latin typeface="Calibri"/>
                <a:cs typeface="Calibri"/>
              </a:rPr>
              <a:t>arjen</a:t>
            </a:r>
            <a:r>
              <a:rPr lang="fi-FI" spc="-8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spc="-10" dirty="0">
                <a:solidFill>
                  <a:schemeClr val="bg1"/>
                </a:solidFill>
                <a:latin typeface="Calibri"/>
                <a:cs typeface="Calibri"/>
              </a:rPr>
              <a:t>yhteisö, auttamisen</a:t>
            </a:r>
            <a:r>
              <a:rPr lang="fi-FI" spc="-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dirty="0">
                <a:solidFill>
                  <a:schemeClr val="bg1"/>
                </a:solidFill>
                <a:latin typeface="Calibri"/>
                <a:cs typeface="Calibri"/>
              </a:rPr>
              <a:t>yhteisö.</a:t>
            </a:r>
            <a:r>
              <a:rPr lang="fi-FI" spc="3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br>
              <a:rPr lang="fi-FI" spc="31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i-FI" dirty="0">
                <a:solidFill>
                  <a:schemeClr val="bg1"/>
                </a:solidFill>
                <a:latin typeface="Calibri"/>
                <a:cs typeface="Calibri"/>
              </a:rPr>
              <a:t>”Missä</a:t>
            </a:r>
            <a:r>
              <a:rPr lang="fi-FI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dirty="0">
                <a:solidFill>
                  <a:schemeClr val="bg1"/>
                </a:solidFill>
                <a:latin typeface="Calibri"/>
                <a:cs typeface="Calibri"/>
              </a:rPr>
              <a:t>kaksi</a:t>
            </a:r>
            <a:r>
              <a:rPr lang="fi-FI" spc="-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dirty="0">
                <a:solidFill>
                  <a:schemeClr val="bg1"/>
                </a:solidFill>
                <a:latin typeface="Calibri"/>
                <a:cs typeface="Calibri"/>
              </a:rPr>
              <a:t>tai</a:t>
            </a:r>
            <a:r>
              <a:rPr lang="fi-FI" spc="-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i-FI" spc="-10" dirty="0">
                <a:solidFill>
                  <a:schemeClr val="bg1"/>
                </a:solidFill>
                <a:latin typeface="Calibri"/>
                <a:cs typeface="Calibri"/>
              </a:rPr>
              <a:t>kolme, siellä…”</a:t>
            </a:r>
          </a:p>
          <a:p>
            <a:pPr marL="698500" lvl="1" indent="-158750">
              <a:lnSpc>
                <a:spcPct val="90000"/>
              </a:lnSpc>
              <a:spcBef>
                <a:spcPts val="400"/>
              </a:spcBef>
              <a:buSzPct val="120000"/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fi-FI" sz="1600" spc="-20" dirty="0">
                <a:latin typeface="Calibri"/>
                <a:cs typeface="Calibri"/>
              </a:rPr>
              <a:t>Seurakuntalaisten</a:t>
            </a:r>
            <a:r>
              <a:rPr lang="fi-FI" sz="1600" spc="-15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yhteisö</a:t>
            </a:r>
            <a:r>
              <a:rPr lang="fi-FI" sz="1600" spc="-3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-</a:t>
            </a:r>
            <a:r>
              <a:rPr lang="fi-FI" sz="1600" spc="-45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Kristuksen</a:t>
            </a:r>
            <a:r>
              <a:rPr lang="fi-FI" sz="1600" spc="-35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kirkko.</a:t>
            </a:r>
            <a:endParaRPr lang="fi-FI" sz="1600" dirty="0">
              <a:latin typeface="Calibri"/>
              <a:cs typeface="Calibri"/>
            </a:endParaRPr>
          </a:p>
          <a:p>
            <a:pPr marL="698500" marR="1031875" lvl="1" indent="-158750">
              <a:lnSpc>
                <a:spcPct val="90000"/>
              </a:lnSpc>
              <a:spcBef>
                <a:spcPts val="400"/>
              </a:spcBef>
              <a:buSzPct val="120000"/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fi-FI" sz="1600" dirty="0">
                <a:latin typeface="Calibri"/>
                <a:cs typeface="Calibri"/>
              </a:rPr>
              <a:t>Koolla</a:t>
            </a:r>
            <a:r>
              <a:rPr lang="fi-FI" sz="1600" spc="-70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kirkossa,</a:t>
            </a:r>
            <a:r>
              <a:rPr lang="fi-FI" sz="1600" spc="-85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leirillä,</a:t>
            </a:r>
            <a:r>
              <a:rPr lang="fi-FI" sz="1600" spc="-50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kerhossa, ruokailussa,</a:t>
            </a:r>
            <a:r>
              <a:rPr lang="fi-FI" sz="1600" spc="-4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netissä…</a:t>
            </a:r>
            <a:r>
              <a:rPr lang="fi-FI" sz="1600" spc="-50" dirty="0">
                <a:latin typeface="Calibri"/>
                <a:cs typeface="Calibri"/>
              </a:rPr>
              <a:t> </a:t>
            </a:r>
            <a:br>
              <a:rPr lang="fi-FI" sz="1600" spc="-50" dirty="0">
                <a:latin typeface="Calibri"/>
                <a:cs typeface="Calibri"/>
              </a:rPr>
            </a:br>
            <a:r>
              <a:rPr lang="fi-FI" sz="1600" spc="-10" dirty="0">
                <a:latin typeface="Calibri"/>
                <a:cs typeface="Calibri"/>
              </a:rPr>
              <a:t>yhdessä seurakunnassa</a:t>
            </a:r>
            <a:r>
              <a:rPr lang="fi-FI" sz="1600" spc="-8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on</a:t>
            </a:r>
            <a:r>
              <a:rPr lang="fi-FI" sz="1600" spc="-7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monta</a:t>
            </a:r>
            <a:r>
              <a:rPr lang="fi-FI" sz="1600" spc="-65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yhteisöä.</a:t>
            </a:r>
            <a:endParaRPr lang="fi-FI" sz="1600" dirty="0">
              <a:latin typeface="Calibri"/>
              <a:cs typeface="Calibri"/>
            </a:endParaRPr>
          </a:p>
          <a:p>
            <a:pPr marL="698500" marR="431165" lvl="1" indent="-158750">
              <a:lnSpc>
                <a:spcPct val="90000"/>
              </a:lnSpc>
              <a:spcBef>
                <a:spcPts val="400"/>
              </a:spcBef>
              <a:buSzPct val="120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fi-FI" sz="1600" spc="-10" dirty="0">
                <a:latin typeface="Calibri"/>
                <a:cs typeface="Calibri"/>
              </a:rPr>
              <a:t>Luottamushenkilöt</a:t>
            </a:r>
            <a:r>
              <a:rPr lang="fi-FI" sz="1600" spc="-6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ovat</a:t>
            </a:r>
            <a:r>
              <a:rPr lang="fi-FI" sz="1600" spc="-80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seurakuntalaisia! </a:t>
            </a:r>
            <a:r>
              <a:rPr lang="fi-FI" sz="1600" dirty="0">
                <a:latin typeface="Calibri"/>
                <a:cs typeface="Calibri"/>
              </a:rPr>
              <a:t>Entä</a:t>
            </a:r>
            <a:r>
              <a:rPr lang="fi-FI" sz="1600" spc="-85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yhteisön</a:t>
            </a:r>
            <a:r>
              <a:rPr lang="fi-FI" sz="1600" spc="-8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jäseniä?</a:t>
            </a:r>
            <a:r>
              <a:rPr lang="fi-FI" sz="1600" spc="-90" dirty="0">
                <a:latin typeface="Calibri"/>
                <a:cs typeface="Calibri"/>
              </a:rPr>
              <a:t> </a:t>
            </a:r>
            <a:r>
              <a:rPr lang="fi-FI" sz="1600" dirty="0">
                <a:latin typeface="Calibri"/>
                <a:cs typeface="Calibri"/>
              </a:rPr>
              <a:t>Minkä</a:t>
            </a:r>
            <a:r>
              <a:rPr lang="fi-FI" sz="1600" spc="-70" dirty="0">
                <a:latin typeface="Calibri"/>
                <a:cs typeface="Calibri"/>
              </a:rPr>
              <a:t> </a:t>
            </a:r>
            <a:r>
              <a:rPr lang="fi-FI" sz="1600" spc="-10" dirty="0">
                <a:latin typeface="Calibri"/>
                <a:cs typeface="Calibri"/>
              </a:rPr>
              <a:t>yhteisön?</a:t>
            </a:r>
            <a:r>
              <a:rPr lang="fi-FI" sz="1600" spc="-20" dirty="0">
                <a:latin typeface="Calibri"/>
                <a:cs typeface="Calibri"/>
              </a:rPr>
              <a:t> </a:t>
            </a:r>
          </a:p>
          <a:p>
            <a:pPr marL="240665" marR="5080" indent="-227965">
              <a:spcBef>
                <a:spcPts val="5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fi-FI" b="1" spc="-20" dirty="0">
                <a:solidFill>
                  <a:schemeClr val="bg1"/>
                </a:solidFill>
                <a:latin typeface="Calibri"/>
                <a:cs typeface="Calibri"/>
              </a:rPr>
              <a:t>Seurakunta on myös organisaatio: </a:t>
            </a:r>
            <a:r>
              <a:rPr lang="fi-FI" spc="-20" dirty="0">
                <a:solidFill>
                  <a:schemeClr val="bg1"/>
                </a:solidFill>
                <a:latin typeface="Calibri"/>
                <a:cs typeface="Calibri"/>
              </a:rPr>
              <a:t>työnantajaorganisaatio, päätöksenteko- organisaatio, palveluntuottajaorganisaatio</a:t>
            </a:r>
          </a:p>
          <a:p>
            <a:pPr marL="698500" marR="5080" lvl="1" indent="-158750">
              <a:lnSpc>
                <a:spcPct val="90000"/>
              </a:lnSpc>
              <a:spcBef>
                <a:spcPts val="400"/>
              </a:spcBef>
              <a:buSzPct val="120000"/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lang="fi-FI" sz="1600" spc="-20" dirty="0">
                <a:latin typeface="Calibri"/>
                <a:cs typeface="Calibri"/>
              </a:rPr>
              <a:t>Työntekijöiden yhteisö, hallinnollinen yhteisö (strateginen johto ja operatiivinen johto).</a:t>
            </a:r>
          </a:p>
          <a:p>
            <a:pPr marL="698500" lvl="1" indent="-158750">
              <a:lnSpc>
                <a:spcPct val="90000"/>
              </a:lnSpc>
              <a:spcBef>
                <a:spcPts val="400"/>
              </a:spcBef>
              <a:buSzPct val="120000"/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lang="fi-FI" sz="1600" spc="-20" dirty="0">
                <a:latin typeface="Calibri"/>
                <a:cs typeface="Calibri"/>
              </a:rPr>
              <a:t>Luottamushenkilöt ovat osaltaan myös organisaation jäseniä!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3B09458-C6DB-09CC-DB1F-9DEAE904689B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3191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985A42DB-8894-FED7-595A-F8DEABB3D016}"/>
              </a:ext>
            </a:extLst>
          </p:cNvPr>
          <p:cNvSpPr txBox="1"/>
          <p:nvPr/>
        </p:nvSpPr>
        <p:spPr>
          <a:xfrm>
            <a:off x="720000" y="473306"/>
            <a:ext cx="7245531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Uusi luottamushenkilö aloittaa työnsä: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189F0AC2-2E42-D325-C95F-894F2188C2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6CFCD4D4-035D-BADD-B74A-E66702FEFD60}"/>
              </a:ext>
            </a:extLst>
          </p:cNvPr>
          <p:cNvSpPr txBox="1"/>
          <p:nvPr/>
        </p:nvSpPr>
        <p:spPr>
          <a:xfrm>
            <a:off x="720000" y="1278000"/>
            <a:ext cx="4851460" cy="278845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Mihin hän haluaa vaikuttaa ja mistä hän haluaa päättää? </a:t>
            </a:r>
            <a:r>
              <a:rPr lang="fi-FI" sz="2000" dirty="0">
                <a:sym typeface="Wingdings" panose="05000000000000000000" pitchFamily="2" charset="2"/>
              </a:rPr>
              <a:t> 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Ovatko ne yhteisön vai organisaation asioita?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Miten tausta vaikuttaa? Kokeeko hän olevansa yhteisön jäsen? Minkä yhteisön?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Miten hänet ja hänen ajatuksensa, kokemuksensa, osaamisensa otetaan vastaan?</a:t>
            </a:r>
          </a:p>
          <a:p>
            <a:pPr algn="l" rtl="0" fontAlgn="base">
              <a:lnSpc>
                <a:spcPct val="90000"/>
              </a:lnSpc>
              <a:spcAft>
                <a:spcPts val="600"/>
              </a:spcAft>
              <a:buSzPct val="120000"/>
            </a:pP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9791E75-AE21-4692-DEBF-DA4DFD93F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88"/>
          <a:stretch/>
        </p:blipFill>
        <p:spPr>
          <a:xfrm>
            <a:off x="5472639" y="738829"/>
            <a:ext cx="3681803" cy="4179481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784921B-1CF6-C2E3-661E-DA6BE99962F0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369479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/>
          <p:nvPr/>
        </p:nvSpPr>
        <p:spPr>
          <a:xfrm>
            <a:off x="790884" y="665804"/>
            <a:ext cx="3852000" cy="206210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Organisaatio ja yhteisö elävät rinnatusten – ja päällekkäin!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7F47A703-B8DD-A733-0962-09B31938BB09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87D1F3F-E347-08A5-BAE2-E07F986DCB7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72000" y="549695"/>
            <a:ext cx="4104167" cy="3928001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D7FD740D-7758-E904-198B-E6077B2B5F3C}"/>
              </a:ext>
            </a:extLst>
          </p:cNvPr>
          <p:cNvGrpSpPr/>
          <p:nvPr/>
        </p:nvGrpSpPr>
        <p:grpSpPr>
          <a:xfrm>
            <a:off x="746919" y="2727907"/>
            <a:ext cx="2880749" cy="1417713"/>
            <a:chOff x="746919" y="2727907"/>
            <a:chExt cx="2880749" cy="1417713"/>
          </a:xfrm>
        </p:grpSpPr>
        <p:sp>
          <p:nvSpPr>
            <p:cNvPr id="9" name="Suorakulmio: Vastakkaiset kulmat pyöristetty 8">
              <a:extLst>
                <a:ext uri="{FF2B5EF4-FFF2-40B4-BE49-F238E27FC236}">
                  <a16:creationId xmlns:a16="http://schemas.microsoft.com/office/drawing/2014/main" id="{FFDE41F8-2BF5-F7B1-75D6-62CFCECB3511}"/>
                </a:ext>
              </a:extLst>
            </p:cNvPr>
            <p:cNvSpPr/>
            <p:nvPr/>
          </p:nvSpPr>
          <p:spPr>
            <a:xfrm>
              <a:off x="746919" y="3059983"/>
              <a:ext cx="1580564" cy="1085637"/>
            </a:xfrm>
            <a:prstGeom prst="round2DiagRect">
              <a:avLst>
                <a:gd name="adj1" fmla="val 29727"/>
                <a:gd name="adj2" fmla="val 0"/>
              </a:avLst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lt2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0" name="Suorakulmio: Vastakkaiset kulmat pyöristetty 9">
              <a:extLst>
                <a:ext uri="{FF2B5EF4-FFF2-40B4-BE49-F238E27FC236}">
                  <a16:creationId xmlns:a16="http://schemas.microsoft.com/office/drawing/2014/main" id="{28578392-E291-D0FC-56A4-030C49CAF594}"/>
                </a:ext>
              </a:extLst>
            </p:cNvPr>
            <p:cNvSpPr/>
            <p:nvPr/>
          </p:nvSpPr>
          <p:spPr>
            <a:xfrm>
              <a:off x="2047104" y="2727907"/>
              <a:ext cx="1580564" cy="1085637"/>
            </a:xfrm>
            <a:prstGeom prst="round2DiagRect">
              <a:avLst>
                <a:gd name="adj1" fmla="val 29727"/>
                <a:gd name="adj2" fmla="val 0"/>
              </a:avLst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lt2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1" name="Tekstiruutu 10">
              <a:extLst>
                <a:ext uri="{FF2B5EF4-FFF2-40B4-BE49-F238E27FC236}">
                  <a16:creationId xmlns:a16="http://schemas.microsoft.com/office/drawing/2014/main" id="{56C1BB69-2952-43A9-F298-F490AA8E008E}"/>
                </a:ext>
              </a:extLst>
            </p:cNvPr>
            <p:cNvSpPr txBox="1"/>
            <p:nvPr/>
          </p:nvSpPr>
          <p:spPr>
            <a:xfrm>
              <a:off x="761547" y="3448912"/>
              <a:ext cx="1626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ORGANISAATIO</a:t>
              </a:r>
            </a:p>
          </p:txBody>
        </p:sp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ED36D783-162F-ED80-26B6-F76215D65F08}"/>
                </a:ext>
              </a:extLst>
            </p:cNvPr>
            <p:cNvSpPr txBox="1"/>
            <p:nvPr/>
          </p:nvSpPr>
          <p:spPr>
            <a:xfrm>
              <a:off x="2448029" y="3128425"/>
              <a:ext cx="944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YHTEISÖ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710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Haasteet syntyvät erityisesti </a:t>
            </a:r>
            <a:br>
              <a:rPr lang="fi-FI" sz="3200" b="1" dirty="0">
                <a:latin typeface="+mj-lt"/>
              </a:rPr>
            </a:br>
            <a:r>
              <a:rPr lang="fi-FI" sz="3200" b="1" dirty="0">
                <a:latin typeface="+mj-lt"/>
              </a:rPr>
              <a:t>”yhteisellä alueella”, esimerkiksi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1C9784E4-C928-0A67-EF9A-28FDA03CDAFC}"/>
              </a:ext>
            </a:extLst>
          </p:cNvPr>
          <p:cNvSpPr txBox="1"/>
          <p:nvPr/>
        </p:nvSpPr>
        <p:spPr>
          <a:xfrm>
            <a:off x="720000" y="1630899"/>
            <a:ext cx="5178168" cy="231140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kun organisaatio päättää jumalanpalvelusten alkamisaikojen porrastamisesta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kun otetaan virkasuhteeseen, erityisesti papin ja kirkkoherran kohdalla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kun rakennetaan strategiaa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kun pohditaan seurakuntarajojen muutoksia</a:t>
            </a:r>
          </a:p>
          <a:p>
            <a:pPr algn="l" rtl="0" fontAlgn="base">
              <a:lnSpc>
                <a:spcPct val="90000"/>
              </a:lnSpc>
              <a:spcAft>
                <a:spcPts val="600"/>
              </a:spcAft>
              <a:buSzPct val="120000"/>
            </a:pP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745196F-8758-1A9A-DE29-C8D1DA05A2DD}"/>
              </a:ext>
            </a:extLst>
          </p:cNvPr>
          <p:cNvSpPr txBox="1"/>
          <p:nvPr/>
        </p:nvSpPr>
        <p:spPr>
          <a:xfrm>
            <a:off x="6088911" y="1630899"/>
            <a:ext cx="2736112" cy="3146663"/>
          </a:xfrm>
          <a:prstGeom prst="rect">
            <a:avLst/>
          </a:prstGeom>
          <a:solidFill>
            <a:schemeClr val="tx1"/>
          </a:solidFill>
        </p:spPr>
        <p:txBody>
          <a:bodyPr wrap="square" lIns="180000" rtlCol="0" anchor="ctr" anchorCtr="0">
            <a:noAutofit/>
          </a:bodyPr>
          <a:lstStyle/>
          <a:p>
            <a:pPr marL="12700" marR="191770">
              <a:spcBef>
                <a:spcPts val="480"/>
              </a:spcBef>
            </a:pP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Näissä</a:t>
            </a:r>
            <a:r>
              <a:rPr lang="fi-FI" sz="1800" b="1" i="1" spc="-8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10" dirty="0">
                <a:solidFill>
                  <a:srgbClr val="FEFFFF"/>
                </a:solidFill>
                <a:latin typeface="Calibri"/>
                <a:cs typeface="Calibri"/>
              </a:rPr>
              <a:t>tilanteissa</a:t>
            </a:r>
            <a:r>
              <a:rPr lang="fi-FI" sz="1800" b="1" i="1" spc="-10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yhteisö</a:t>
            </a:r>
            <a:r>
              <a:rPr lang="fi-FI" sz="1800" b="1" i="1" spc="-9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voi</a:t>
            </a:r>
            <a:r>
              <a:rPr lang="fi-FI" sz="1800" b="1" i="1" spc="-9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25" dirty="0">
                <a:solidFill>
                  <a:srgbClr val="FEFFFF"/>
                </a:solidFill>
                <a:latin typeface="Calibri"/>
                <a:cs typeface="Calibri"/>
              </a:rPr>
              <a:t>kokea,</a:t>
            </a:r>
            <a:r>
              <a:rPr lang="fi-FI" sz="1800" b="1" i="1" spc="-10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20" dirty="0">
                <a:solidFill>
                  <a:srgbClr val="FEFFFF"/>
                </a:solidFill>
                <a:latin typeface="Calibri"/>
                <a:cs typeface="Calibri"/>
              </a:rPr>
              <a:t>että organisaatio</a:t>
            </a:r>
            <a:r>
              <a:rPr lang="fi-FI" sz="1800" b="1" i="1" spc="-8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20" dirty="0">
                <a:solidFill>
                  <a:srgbClr val="FEFFFF"/>
                </a:solidFill>
                <a:latin typeface="Calibri"/>
                <a:cs typeface="Calibri"/>
              </a:rPr>
              <a:t>”kävelee</a:t>
            </a:r>
            <a:r>
              <a:rPr lang="fi-FI" sz="1800" b="1" i="1" spc="-8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sen</a:t>
            </a:r>
            <a:r>
              <a:rPr lang="fi-FI" sz="1800" b="1" i="1" spc="-6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30" dirty="0">
                <a:solidFill>
                  <a:srgbClr val="FEFFFF"/>
                </a:solidFill>
                <a:latin typeface="Calibri"/>
                <a:cs typeface="Calibri"/>
              </a:rPr>
              <a:t>ylitse”.</a:t>
            </a:r>
            <a:r>
              <a:rPr lang="fi-FI" sz="1800" b="1" i="1" spc="-5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br>
              <a:rPr lang="fi-FI" sz="1800" b="1" i="1" spc="-55" dirty="0">
                <a:solidFill>
                  <a:srgbClr val="FEFFFF"/>
                </a:solidFill>
                <a:latin typeface="Calibri"/>
                <a:cs typeface="Calibri"/>
              </a:rPr>
            </a:br>
            <a:r>
              <a:rPr lang="fi-FI" sz="1800" b="1" i="1" spc="-10" dirty="0">
                <a:solidFill>
                  <a:srgbClr val="FEFFFF"/>
                </a:solidFill>
                <a:latin typeface="Calibri"/>
                <a:cs typeface="Calibri"/>
              </a:rPr>
              <a:t>Toisaalta </a:t>
            </a:r>
            <a:r>
              <a:rPr lang="fi-FI" sz="1800" b="1" i="1" spc="-30" dirty="0">
                <a:solidFill>
                  <a:srgbClr val="FEFFFF"/>
                </a:solidFill>
                <a:latin typeface="Calibri"/>
                <a:cs typeface="Calibri"/>
              </a:rPr>
              <a:t>päätöksenteko</a:t>
            </a:r>
            <a:r>
              <a:rPr lang="fi-FI" sz="1800" b="1" i="1" spc="-4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on</a:t>
            </a:r>
            <a:r>
              <a:rPr lang="fi-FI" sz="1800" b="1" i="1" spc="-2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20" dirty="0">
                <a:solidFill>
                  <a:srgbClr val="FEFFFF"/>
                </a:solidFill>
                <a:latin typeface="Calibri"/>
                <a:cs typeface="Calibri"/>
              </a:rPr>
              <a:t>organisaation</a:t>
            </a:r>
            <a:r>
              <a:rPr lang="fi-FI" sz="1800" b="1" i="1" spc="-4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10" dirty="0">
                <a:solidFill>
                  <a:srgbClr val="FEFFFF"/>
                </a:solidFill>
                <a:latin typeface="Calibri"/>
                <a:cs typeface="Calibri"/>
              </a:rPr>
              <a:t>tehtävä!</a:t>
            </a:r>
            <a:endParaRPr lang="fi-FI" sz="1800" b="1" i="1" dirty="0">
              <a:solidFill>
                <a:srgbClr val="FEFFFF"/>
              </a:solidFill>
              <a:latin typeface="Calibri"/>
              <a:cs typeface="Calibri"/>
            </a:endParaRPr>
          </a:p>
          <a:p>
            <a:pPr marL="12700" marR="5080">
              <a:spcBef>
                <a:spcPts val="5"/>
              </a:spcBef>
            </a:pP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Miten</a:t>
            </a:r>
            <a:r>
              <a:rPr lang="fi-FI" sz="1800" b="1" i="1" spc="-8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se</a:t>
            </a:r>
            <a:r>
              <a:rPr lang="fi-FI" sz="1800" b="1" i="1" spc="-7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20" dirty="0">
                <a:solidFill>
                  <a:srgbClr val="FEFFFF"/>
                </a:solidFill>
                <a:latin typeface="Calibri"/>
                <a:cs typeface="Calibri"/>
              </a:rPr>
              <a:t>tekee</a:t>
            </a:r>
            <a:r>
              <a:rPr lang="fi-FI" sz="1800" b="1" i="1" spc="-10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sen</a:t>
            </a:r>
            <a:r>
              <a:rPr lang="fi-FI" sz="1800" b="1" i="1" spc="-6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10" dirty="0">
                <a:solidFill>
                  <a:srgbClr val="FEFFFF"/>
                </a:solidFill>
                <a:latin typeface="Calibri"/>
                <a:cs typeface="Calibri"/>
              </a:rPr>
              <a:t>yhteisöä</a:t>
            </a:r>
            <a:r>
              <a:rPr lang="fi-FI" sz="1800" b="1" i="1" spc="-80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kuullen</a:t>
            </a:r>
            <a:r>
              <a:rPr lang="fi-FI" sz="1800" b="1" i="1" spc="-5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dirty="0">
                <a:solidFill>
                  <a:srgbClr val="FEFFFF"/>
                </a:solidFill>
                <a:latin typeface="Calibri"/>
                <a:cs typeface="Calibri"/>
              </a:rPr>
              <a:t>ja</a:t>
            </a:r>
            <a:r>
              <a:rPr lang="fi-FI" sz="1800" b="1" i="1" spc="-75" dirty="0">
                <a:solidFill>
                  <a:srgbClr val="FEFFFF"/>
                </a:solidFill>
                <a:latin typeface="Calibri"/>
                <a:cs typeface="Calibri"/>
              </a:rPr>
              <a:t> </a:t>
            </a:r>
            <a:r>
              <a:rPr lang="fi-FI" sz="1800" b="1" i="1" spc="-10" dirty="0">
                <a:solidFill>
                  <a:srgbClr val="FEFFFF"/>
                </a:solidFill>
                <a:latin typeface="Calibri"/>
                <a:cs typeface="Calibri"/>
              </a:rPr>
              <a:t>lakia noudattaen?</a:t>
            </a:r>
            <a:endParaRPr lang="fi-FI" sz="1800" b="1" i="1" dirty="0">
              <a:solidFill>
                <a:srgbClr val="FEFFFF"/>
              </a:solidFill>
              <a:latin typeface="Calibri"/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9F52882-4F47-4A44-3F5B-1DF50AFD6707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21193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Molemmat roolit ovat totta samaan aikaan! Miten löytyy hyvä balanssi?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9B411322-E3B0-E89F-E182-BD81CD98673E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  <p:sp>
        <p:nvSpPr>
          <p:cNvPr id="9" name="Suorakulmio: Vastakkaiset kulmat pyöristetty 8">
            <a:extLst>
              <a:ext uri="{FF2B5EF4-FFF2-40B4-BE49-F238E27FC236}">
                <a16:creationId xmlns:a16="http://schemas.microsoft.com/office/drawing/2014/main" id="{FA31DD03-5016-8688-E181-0B26915511B5}"/>
              </a:ext>
            </a:extLst>
          </p:cNvPr>
          <p:cNvSpPr/>
          <p:nvPr/>
        </p:nvSpPr>
        <p:spPr>
          <a:xfrm>
            <a:off x="436467" y="1884494"/>
            <a:ext cx="2647619" cy="1818562"/>
          </a:xfrm>
          <a:prstGeom prst="round2DiagRect">
            <a:avLst>
              <a:gd name="adj1" fmla="val 29727"/>
              <a:gd name="adj2" fmla="val 0"/>
            </a:avLst>
          </a:prstGeom>
          <a:solidFill>
            <a:schemeClr val="accent6">
              <a:lumMod val="25000"/>
            </a:schemeClr>
          </a:solidFill>
        </p:spPr>
        <p:style>
          <a:lnRef idx="0">
            <a:schemeClr val="lt2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" name="Suorakulmio: Vastakkaiset kulmat pyöristetty 10">
            <a:extLst>
              <a:ext uri="{FF2B5EF4-FFF2-40B4-BE49-F238E27FC236}">
                <a16:creationId xmlns:a16="http://schemas.microsoft.com/office/drawing/2014/main" id="{3E93A87D-5A4A-CAF5-B83C-72A86BDEA0CC}"/>
              </a:ext>
            </a:extLst>
          </p:cNvPr>
          <p:cNvSpPr/>
          <p:nvPr/>
        </p:nvSpPr>
        <p:spPr>
          <a:xfrm>
            <a:off x="3248191" y="1847188"/>
            <a:ext cx="2647619" cy="1818562"/>
          </a:xfrm>
          <a:prstGeom prst="round2DiagRect">
            <a:avLst>
              <a:gd name="adj1" fmla="val 29727"/>
              <a:gd name="adj2" fmla="val 0"/>
            </a:avLst>
          </a:prstGeom>
          <a:solidFill>
            <a:schemeClr val="accent5">
              <a:lumMod val="75000"/>
            </a:schemeClr>
          </a:solidFill>
        </p:spPr>
        <p:style>
          <a:lnRef idx="0">
            <a:schemeClr val="lt2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" name="Suorakulmio: Vastakkaiset kulmat pyöristetty 11">
            <a:extLst>
              <a:ext uri="{FF2B5EF4-FFF2-40B4-BE49-F238E27FC236}">
                <a16:creationId xmlns:a16="http://schemas.microsoft.com/office/drawing/2014/main" id="{0EB5B3A8-D892-3657-1AB2-4CEED840A6C6}"/>
              </a:ext>
            </a:extLst>
          </p:cNvPr>
          <p:cNvSpPr/>
          <p:nvPr/>
        </p:nvSpPr>
        <p:spPr>
          <a:xfrm>
            <a:off x="6056900" y="1803750"/>
            <a:ext cx="2647619" cy="1818562"/>
          </a:xfrm>
          <a:prstGeom prst="round2DiagRect">
            <a:avLst>
              <a:gd name="adj1" fmla="val 29727"/>
              <a:gd name="adj2" fmla="val 0"/>
            </a:avLst>
          </a:prstGeom>
          <a:solidFill>
            <a:schemeClr val="tx1">
              <a:lumMod val="75000"/>
            </a:schemeClr>
          </a:solidFill>
        </p:spPr>
        <p:style>
          <a:lnRef idx="0">
            <a:schemeClr val="lt2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916DD3B-326E-5F39-7442-AA91E49F82B4}"/>
              </a:ext>
            </a:extLst>
          </p:cNvPr>
          <p:cNvSpPr txBox="1"/>
          <p:nvPr/>
        </p:nvSpPr>
        <p:spPr>
          <a:xfrm>
            <a:off x="588866" y="2144984"/>
            <a:ext cx="2342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Vahva </a:t>
            </a:r>
            <a:r>
              <a:rPr lang="fi-FI" sz="1800" b="1" spc="-25" dirty="0">
                <a:solidFill>
                  <a:srgbClr val="FFFFFF"/>
                </a:solidFill>
                <a:latin typeface="Calibri"/>
                <a:cs typeface="Calibri"/>
              </a:rPr>
              <a:t>organisaationäkökulma</a:t>
            </a:r>
            <a:r>
              <a:rPr lang="fi-FI" sz="18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50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unohtuuko seurakuntayhteisö?</a:t>
            </a:r>
            <a:endParaRPr lang="fi-FI" sz="1800" b="1" dirty="0">
              <a:latin typeface="Calibri"/>
              <a:cs typeface="Calibri"/>
            </a:endParaRPr>
          </a:p>
          <a:p>
            <a:endParaRPr lang="fi-FI" b="1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A3582EF-B5B3-6981-D3BD-C71847AD7C6A}"/>
              </a:ext>
            </a:extLst>
          </p:cNvPr>
          <p:cNvSpPr txBox="1"/>
          <p:nvPr/>
        </p:nvSpPr>
        <p:spPr>
          <a:xfrm>
            <a:off x="3400590" y="2064473"/>
            <a:ext cx="2342820" cy="164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315"/>
              </a:spcBef>
            </a:pPr>
            <a:r>
              <a:rPr lang="fi-FI" sz="1800" b="1" spc="-35" dirty="0">
                <a:solidFill>
                  <a:srgbClr val="FFFFFF"/>
                </a:solidFill>
                <a:latin typeface="Calibri"/>
                <a:cs typeface="Calibri"/>
              </a:rPr>
              <a:t>Vahva</a:t>
            </a:r>
            <a:r>
              <a:rPr lang="fi-FI" sz="1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yhteisönäkökulma </a:t>
            </a:r>
            <a:r>
              <a:rPr lang="fi-FI" sz="18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 unohtuvatko organisaation</a:t>
            </a:r>
            <a:r>
              <a:rPr lang="fi-FI" sz="1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vastuut</a:t>
            </a:r>
            <a:r>
              <a:rPr lang="fi-FI" sz="1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25" dirty="0">
                <a:solidFill>
                  <a:srgbClr val="FFFFFF"/>
                </a:solidFill>
                <a:latin typeface="Calibri"/>
                <a:cs typeface="Calibri"/>
              </a:rPr>
              <a:t>ja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velvoitteet?</a:t>
            </a:r>
            <a:endParaRPr lang="fi-FI" sz="1800" b="1" dirty="0">
              <a:latin typeface="Calibri"/>
              <a:cs typeface="Calibri"/>
            </a:endParaRPr>
          </a:p>
          <a:p>
            <a:endParaRPr lang="fi-FI" b="1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C6F9BB0-4DF0-B63E-B4E6-0511A7872D33}"/>
              </a:ext>
            </a:extLst>
          </p:cNvPr>
          <p:cNvSpPr txBox="1"/>
          <p:nvPr/>
        </p:nvSpPr>
        <p:spPr>
          <a:xfrm>
            <a:off x="6209299" y="2116519"/>
            <a:ext cx="2342820" cy="138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indent="1270" algn="ctr">
              <a:lnSpc>
                <a:spcPct val="91600"/>
              </a:lnSpc>
              <a:spcBef>
                <a:spcPts val="315"/>
              </a:spcBef>
            </a:pPr>
            <a:r>
              <a:rPr lang="fi-FI" sz="1800" b="1" spc="-30" dirty="0">
                <a:solidFill>
                  <a:srgbClr val="FFFFFF"/>
                </a:solidFill>
                <a:latin typeface="Calibri"/>
                <a:cs typeface="Calibri"/>
              </a:rPr>
              <a:t>Toisaalta</a:t>
            </a:r>
            <a:r>
              <a:rPr lang="fi-FI" sz="1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molemmat </a:t>
            </a:r>
            <a:r>
              <a:rPr lang="fi-FI" sz="1800" b="1" dirty="0">
                <a:solidFill>
                  <a:srgbClr val="FFFFFF"/>
                </a:solidFill>
                <a:latin typeface="Calibri"/>
                <a:cs typeface="Calibri"/>
              </a:rPr>
              <a:t>ovat</a:t>
            </a:r>
            <a:r>
              <a:rPr lang="fi-FI" sz="18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jatkuvasti</a:t>
            </a:r>
            <a:r>
              <a:rPr lang="fi-FI" sz="1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dirty="0">
                <a:solidFill>
                  <a:srgbClr val="FFFFFF"/>
                </a:solidFill>
                <a:latin typeface="Calibri"/>
                <a:cs typeface="Calibri"/>
              </a:rPr>
              <a:t>läsnä</a:t>
            </a:r>
            <a:r>
              <a:rPr lang="fi-FI" sz="18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20" dirty="0">
                <a:solidFill>
                  <a:srgbClr val="FFFFFF"/>
                </a:solidFill>
                <a:latin typeface="Calibri"/>
                <a:cs typeface="Calibri"/>
              </a:rPr>
              <a:t>eikä </a:t>
            </a:r>
            <a:r>
              <a:rPr lang="fi-FI" sz="1800" b="1" dirty="0">
                <a:solidFill>
                  <a:srgbClr val="FFFFFF"/>
                </a:solidFill>
                <a:latin typeface="Calibri"/>
                <a:cs typeface="Calibri"/>
              </a:rPr>
              <a:t>niitä</a:t>
            </a:r>
            <a:r>
              <a:rPr lang="fi-FI" sz="1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dirty="0">
                <a:solidFill>
                  <a:srgbClr val="FFFFFF"/>
                </a:solidFill>
                <a:latin typeface="Calibri"/>
                <a:cs typeface="Calibri"/>
              </a:rPr>
              <a:t>voi</a:t>
            </a:r>
            <a:r>
              <a:rPr lang="fi-FI" sz="18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i-FI" sz="1800" b="1" spc="-10" dirty="0">
                <a:solidFill>
                  <a:srgbClr val="FFFFFF"/>
                </a:solidFill>
                <a:latin typeface="Calibri"/>
                <a:cs typeface="Calibri"/>
              </a:rPr>
              <a:t>kokonaan erottaa!</a:t>
            </a:r>
            <a:endParaRPr lang="fi-FI" sz="1800" b="1" dirty="0">
              <a:latin typeface="Calibri"/>
              <a:cs typeface="Calibri"/>
            </a:endParaRP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6175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BB1EF-63AB-6A43-987A-6C90DDAB7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C26B11-E21A-5446-B2BC-C9E9626207CF}" type="slidenum">
              <a:rPr lang="en-FI" smtClean="0"/>
              <a:pPr/>
              <a:t>8</a:t>
            </a:fld>
            <a:endParaRPr lang="en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F430DE2-5ECA-B4B2-7C18-E07E99AE2041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olemus</a:t>
            </a:r>
            <a:endParaRPr lang="en-FI" sz="1000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2B16760-B35E-E412-0274-05B068DCE7AF}"/>
              </a:ext>
            </a:extLst>
          </p:cNvPr>
          <p:cNvSpPr txBox="1">
            <a:spLocks/>
          </p:cNvSpPr>
          <p:nvPr/>
        </p:nvSpPr>
        <p:spPr>
          <a:xfrm>
            <a:off x="720001" y="446568"/>
            <a:ext cx="7807311" cy="11624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2800" dirty="0">
                <a:solidFill>
                  <a:schemeClr val="tx1"/>
                </a:solidFill>
              </a:rPr>
              <a:t>Miten puhua luottamushenkilöiden kanssa </a:t>
            </a:r>
            <a:br>
              <a:rPr lang="fi-FI" sz="2800" dirty="0">
                <a:solidFill>
                  <a:schemeClr val="tx1"/>
                </a:solidFill>
              </a:rPr>
            </a:br>
            <a:r>
              <a:rPr lang="fi-FI" sz="2800" dirty="0">
                <a:solidFill>
                  <a:schemeClr val="tx1"/>
                </a:solidFill>
              </a:rPr>
              <a:t>eri rooleista? </a:t>
            </a:r>
            <a:endParaRPr lang="fi-FI" sz="2800" b="0" dirty="0">
              <a:solidFill>
                <a:schemeClr val="tx1"/>
              </a:solidFill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2305A73-56F8-7EDE-27D9-F74466534AEF}"/>
              </a:ext>
            </a:extLst>
          </p:cNvPr>
          <p:cNvSpPr txBox="1"/>
          <p:nvPr/>
        </p:nvSpPr>
        <p:spPr>
          <a:xfrm>
            <a:off x="616688" y="1375693"/>
            <a:ext cx="7509599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fi-FI" sz="2000" b="1" dirty="0">
                <a:solidFill>
                  <a:schemeClr val="accent1"/>
                </a:solidFill>
              </a:rPr>
              <a:t>Harjoituksia ja tehtäviä:</a:t>
            </a:r>
            <a:endParaRPr lang="fi-FI" sz="2000" b="1" i="1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Omien lähtökohtien ja vaikuttamishalun tunnistaminen: mihin haluan vaikuttaa? Miksi?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Mitä sinulle tarkoittaa sana ”seurakunta”? Tuttu sana sisältää yllättävän paljon erilaisia näkökulmia! Mistä silloin puhutaan, kun puhutaan yhdessä seurakunnasta?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Päätösluettelon äärellä: tutustutaan siihen, millaisia päätöksiä jokin seurakunta on tehnyt. Ovatko ne organisaatiota vai yhteisöä koskevia päätöksiä? Vai jossain siinä välissä? Jos katsot yhteisösilmälaseilla, miltä päätöksenteko näyttää? Entä organisaatiosilmälaseilla?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Bingo ja/tai havainnointi: miten näkökulmat vaihtelevat esimerkiksi kokouksen aikana eri pykälissä, eri puheenvuoroissa?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Oma prosenttijako: miten yhteisö- ja organisaationäkökulmat painottuvat omassa ajattelussani ja päätöksenteossani?</a:t>
            </a:r>
          </a:p>
          <a:p>
            <a:pPr marL="285750" indent="-28575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i-FI" sz="1400" b="0" dirty="0">
                <a:solidFill>
                  <a:srgbClr val="000000"/>
                </a:solidFill>
              </a:rPr>
              <a:t>Plussat ja miinukset: mitä hyvää on eri näkökulmissa on?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05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730587A8-F012-A930-5D25-FD325C68A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Anna-Tiina Järvinen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Kirkkoherra, Kotka-Kymin seurakunta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8E75BAC-03A4-5CC4-22D9-E239327C8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rcRect/>
          <a:stretch/>
        </p:blipFill>
        <p:spPr>
          <a:xfrm>
            <a:off x="5027528" y="558304"/>
            <a:ext cx="3801736" cy="35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37523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">
  <a:themeElements>
    <a:clrScheme name="Mukautettu 1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Luottamushenkilo_materiaal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37EF8D0E-FE9B-4292-98EA-23D234299F54}"/>
    </a:ext>
  </a:extLst>
</a:theme>
</file>

<file path=ppt/theme/theme2.xml><?xml version="1.0" encoding="utf-8"?>
<a:theme xmlns:a="http://schemas.openxmlformats.org/drawingml/2006/main" name="Yksinkertainen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ko / Sitaatti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C8C5A8C8-C757-4D36-ADD0-064E73B78BE3}"/>
    </a:ext>
  </a:extLst>
</a:theme>
</file>

<file path=ppt/theme/theme4.xml><?xml version="1.0" encoding="utf-8"?>
<a:theme xmlns:a="http://schemas.openxmlformats.org/drawingml/2006/main" name="Teksti / värillinen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5AA8E07A-068A-4D7D-BE56-C8FF724D56F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A4B4997F0FCAF478D87B2329EA9D731" ma:contentTypeVersion="15" ma:contentTypeDescription="Luo uusi asiakirja." ma:contentTypeScope="" ma:versionID="fbbcebe5784a0090e3480f323fd50cd5">
  <xsd:schema xmlns:xsd="http://www.w3.org/2001/XMLSchema" xmlns:xs="http://www.w3.org/2001/XMLSchema" xmlns:p="http://schemas.microsoft.com/office/2006/metadata/properties" xmlns:ns2="a58e9245-b64e-4fc9-9bba-1cb1ceb11ef8" xmlns:ns3="9dcffb9a-b58e-4596-b011-c50217fcbead" targetNamespace="http://schemas.microsoft.com/office/2006/metadata/properties" ma:root="true" ma:fieldsID="e5f26b0aee7495785e69a12068188791" ns2:_="" ns3:_="">
    <xsd:import namespace="a58e9245-b64e-4fc9-9bba-1cb1ceb11ef8"/>
    <xsd:import namespace="9dcffb9a-b58e-4596-b011-c50217fcb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e9245-b64e-4fc9-9bba-1cb1ceb11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549a063-2122-48bf-a041-f9fe3a3a46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ffb9a-b58e-4596-b011-c50217fcb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d53f6b0-ec8a-4541-8758-a76ad6dac5b4}" ma:internalName="TaxCatchAll" ma:showField="CatchAllData" ma:web="9dcffb9a-b58e-4596-b011-c50217fcbe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ffb9a-b58e-4596-b011-c50217fcbead"/>
    <lcf76f155ced4ddcb4097134ff3c332f xmlns="a58e9245-b64e-4fc9-9bba-1cb1ceb11e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186234-B25F-429E-BE1E-FE6142EC5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e9245-b64e-4fc9-9bba-1cb1ceb11ef8"/>
    <ds:schemaRef ds:uri="9dcffb9a-b58e-4596-b011-c50217fcb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6978DE-8417-438C-BDE2-9B3E92F827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582E44-9C0C-4C3A-B07D-C1A738486740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a58e9245-b64e-4fc9-9bba-1cb1ceb11ef8"/>
    <ds:schemaRef ds:uri="http://schemas.openxmlformats.org/package/2006/metadata/core-properties"/>
    <ds:schemaRef ds:uri="9dcffb9a-b58e-4596-b011-c50217fcbead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STEP_opintokeskus_PPT-pohja_FI (2)</Template>
  <TotalTime>1650</TotalTime>
  <Words>461</Words>
  <Application>Microsoft Office PowerPoint</Application>
  <PresentationFormat>Näytössä katseltava esitys (16:9)</PresentationFormat>
  <Paragraphs>50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Arial</vt:lpstr>
      <vt:lpstr>Bahnschrift</vt:lpstr>
      <vt:lpstr>Calibri</vt:lpstr>
      <vt:lpstr>Calibri Light</vt:lpstr>
      <vt:lpstr>Otsikko</vt:lpstr>
      <vt:lpstr>Yksinkertainen suunnittelumalli</vt:lpstr>
      <vt:lpstr>Väliotsikko / Sitaatti</vt:lpstr>
      <vt:lpstr>Teksti / värillinen</vt:lpstr>
      <vt:lpstr>Kirkon olemus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Anna-Tiina Järvinen Kirkkoherra, Kotka-Kymin seurakunta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 tähän kohtaan</dc:title>
  <dc:creator>Reinikainen Heli</dc:creator>
  <cp:lastModifiedBy>Reinikainen Heli</cp:lastModifiedBy>
  <cp:revision>38</cp:revision>
  <dcterms:created xsi:type="dcterms:W3CDTF">2023-01-06T12:05:55Z</dcterms:created>
  <dcterms:modified xsi:type="dcterms:W3CDTF">2023-03-02T07:52:48Z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0x0101005A4B4997F0FCAF478D87B2329EA9D731</vt:lpwstr>
  </property>
</Properties>
</file>