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09" r:id="rId5"/>
    <p:sldMasterId id="2147483688" r:id="rId6"/>
    <p:sldMasterId id="2147483682" r:id="rId7"/>
  </p:sldMasterIdLst>
  <p:notesMasterIdLst>
    <p:notesMasterId r:id="rId23"/>
  </p:notesMasterIdLst>
  <p:sldIdLst>
    <p:sldId id="278" r:id="rId8"/>
    <p:sldId id="273" r:id="rId9"/>
    <p:sldId id="283" r:id="rId10"/>
    <p:sldId id="294" r:id="rId11"/>
    <p:sldId id="295" r:id="rId12"/>
    <p:sldId id="296" r:id="rId13"/>
    <p:sldId id="257" r:id="rId14"/>
    <p:sldId id="297" r:id="rId15"/>
    <p:sldId id="298" r:id="rId16"/>
    <p:sldId id="299" r:id="rId17"/>
    <p:sldId id="300" r:id="rId18"/>
    <p:sldId id="301" r:id="rId19"/>
    <p:sldId id="303" r:id="rId20"/>
    <p:sldId id="302" r:id="rId21"/>
    <p:sldId id="290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FE3"/>
    <a:srgbClr val="792E90"/>
    <a:srgbClr val="FEFFFF"/>
    <a:srgbClr val="723594"/>
    <a:srgbClr val="328AD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8" autoAdjust="0"/>
    <p:restoredTop sz="96357" autoAdjust="0"/>
  </p:normalViewPr>
  <p:slideViewPr>
    <p:cSldViewPr snapToGrid="0" snapToObjects="1">
      <p:cViewPr varScale="1">
        <p:scale>
          <a:sx n="140" d="100"/>
          <a:sy n="140" d="100"/>
        </p:scale>
        <p:origin x="60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749F5220-4A6A-AE4D-B1BD-B9EAFA5BF5FD}" type="datetimeFigureOut">
              <a:rPr lang="en-FI" smtClean="0"/>
              <a:pPr/>
              <a:t>10/24/2023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A72795F6-CDFD-F442-83D4-C776AFEF3C39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6996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429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6858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287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3716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795F6-CDFD-F442-83D4-C776AFEF3C39}" type="slidenum">
              <a:rPr lang="en-FI" smtClean="0"/>
              <a:pPr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6921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795F6-CDFD-F442-83D4-C776AFEF3C39}" type="slidenum">
              <a:rPr lang="en-FI" smtClean="0"/>
              <a:pPr/>
              <a:t>15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304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man aloitu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uora yhdysviiva 3">
            <a:extLst>
              <a:ext uri="{FF2B5EF4-FFF2-40B4-BE49-F238E27FC236}">
                <a16:creationId xmlns:a16="http://schemas.microsoft.com/office/drawing/2014/main" id="{6BF36539-26A4-3530-9B0D-03B18479C985}"/>
              </a:ext>
            </a:extLst>
          </p:cNvPr>
          <p:cNvCxnSpPr>
            <a:cxnSpLocks/>
          </p:cNvCxnSpPr>
          <p:nvPr userDrawn="1"/>
        </p:nvCxnSpPr>
        <p:spPr>
          <a:xfrm>
            <a:off x="720000" y="2675756"/>
            <a:ext cx="3591748" cy="0"/>
          </a:xfrm>
          <a:prstGeom prst="line">
            <a:avLst/>
          </a:prstGeom>
          <a:ln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uva 4">
            <a:extLst>
              <a:ext uri="{FF2B5EF4-FFF2-40B4-BE49-F238E27FC236}">
                <a16:creationId xmlns:a16="http://schemas.microsoft.com/office/drawing/2014/main" id="{00439586-B7E7-B57B-C902-F1EBD28E5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rcRect/>
          <a:stretch/>
        </p:blipFill>
        <p:spPr>
          <a:xfrm>
            <a:off x="4641274" y="659161"/>
            <a:ext cx="3782726" cy="380742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023E5B9-CC2B-6991-9363-2C5462191F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20002" y="3879634"/>
            <a:ext cx="3100767" cy="586949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0D6AC3EC-516A-97B3-5A9D-1BB4A2A293AA}"/>
              </a:ext>
            </a:extLst>
          </p:cNvPr>
          <p:cNvSpPr txBox="1">
            <a:spLocks/>
          </p:cNvSpPr>
          <p:nvPr userDrawn="1"/>
        </p:nvSpPr>
        <p:spPr>
          <a:xfrm>
            <a:off x="720000" y="2811710"/>
            <a:ext cx="5859758" cy="6939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FE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Seurakunnan luottamushenkilöiden </a:t>
            </a:r>
            <a:br>
              <a:rPr lang="fi-FI" dirty="0"/>
            </a:br>
            <a:r>
              <a:rPr lang="fi-FI" dirty="0"/>
              <a:t>perehdytysmateriaalit 2023–2026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D339928-F352-D733-92ED-270969FEC60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35698" y="211238"/>
            <a:ext cx="1425793" cy="71437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391A39C-2411-9429-69A6-B14F6283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185687"/>
            <a:ext cx="3591748" cy="1278468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93080F-207E-7544-0067-A77566F5F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98E50A-5D13-943A-1093-6A38DC74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2138289"/>
            <a:ext cx="3774628" cy="14138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GB" dirty="0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B7BA8E16-C08F-603F-E0F3-EB1684A11B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0116" y="199573"/>
            <a:ext cx="1775762" cy="107782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2A4DEDD-45DC-92BE-8277-726B8E6D5789}"/>
              </a:ext>
            </a:extLst>
          </p:cNvPr>
          <p:cNvSpPr txBox="1"/>
          <p:nvPr userDrawn="1"/>
        </p:nvSpPr>
        <p:spPr>
          <a:xfrm>
            <a:off x="720000" y="1277401"/>
            <a:ext cx="3852000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1800" b="1" dirty="0"/>
              <a:t>Seurakunnan luottamushenkilöiden perehdytysmateriaalit 2023–2026</a:t>
            </a:r>
            <a:endParaRPr lang="fi-FI" b="1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61560F9-9211-81CB-00EA-4913A01A3406}"/>
              </a:ext>
            </a:extLst>
          </p:cNvPr>
          <p:cNvSpPr txBox="1"/>
          <p:nvPr userDrawn="1"/>
        </p:nvSpPr>
        <p:spPr>
          <a:xfrm>
            <a:off x="720000" y="3725627"/>
            <a:ext cx="4281065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Kirkkopalvelut ry / STEP-opintokeskus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1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41118A-10D4-0CA6-E20D-5661CBEB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>
                <a:latin typeface="+mn-lt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861CD85-0CD7-596D-75AE-8FCF29CD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19B6CDB-FF68-508F-B146-BF30BD6FE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00718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37209F-4924-95DC-B3C2-62338942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B5AA8D-8549-CE1C-904B-78BD778FF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40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793747-CD81-65B6-5730-5F77D78F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F258B-D39E-1EEA-07C7-4CECF41E0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18C0725-EDBF-C62A-D08C-ADD437B31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1184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1CB955-EC42-E200-B856-377D3FB5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3299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41118A-10D4-0CA6-E20D-5661CBEB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32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BF6462-0392-2EC6-CA49-2638A515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C4055A-6EB4-8578-F70E-FD7C3DD7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82949F-B98D-AE81-062B-1B63E14D5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0443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8E80C7-49CA-F26E-4826-1FADF172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3407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60D023F-851A-F046-5ECB-EAC876E58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EE1A2EC-B777-6988-25A5-5C906DD6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683656"/>
            <a:ext cx="2949575" cy="2718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1165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1256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719939E-4131-290F-952C-117C31B24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88015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7F33286-7CFD-B484-4AC7-AE3D548CE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3669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1E89F75-98B6-4C49-813F-BC52113A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61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79769E-E34E-BCBE-632C-FC91AF9A4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643750"/>
            <a:ext cx="3591748" cy="1278468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56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839FAD6-9A09-E704-9663-791AE4D4F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50147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1C30F8-58E3-C2FA-6839-1FABE2B23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79037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4753D9-EDE8-D84F-CCB6-1AFAA4207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4286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281525-B430-A619-BF1E-3D5172FA9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370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7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89CD604-B391-4FDD-9C76-E14E8F6DF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14411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8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F04C471-3E05-7A45-9469-79999360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30622C9-AC1D-4C47-91F9-B0E7F1D8C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82D447-817E-24C6-F329-BB23F78FD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73648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24C0F7-5F69-D152-BBE9-BE3086F80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611730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E0906-F778-873D-2EEB-5A8D1C10A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884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3113FD-B80E-6350-C01C-C60A1B58C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64246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E295E0-EB92-1A88-8BBE-18BF9E2EC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418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689228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133393" cy="498056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22562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5A46C-E186-8822-E6E7-128F048FC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209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84E0A28-AAFF-5140-83AA-9BE94946A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20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9450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9863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1E89F75-98B6-4C49-813F-BC52113A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6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B33680-515D-8D4F-B60F-F719C59DD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77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1575802" y="3130826"/>
            <a:ext cx="5992391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2487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7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6B33680-515D-8D4F-B60F-F719C59DD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8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8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1575802" y="3130826"/>
            <a:ext cx="599239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9E72A09-8610-0744-B1B4-A2E154B86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509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06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22" r:id="rId2"/>
    <p:sldLayoutId id="2147483701" r:id="rId3"/>
    <p:sldLayoutId id="2147483668" r:id="rId4"/>
    <p:sldLayoutId id="2147483700" r:id="rId5"/>
    <p:sldLayoutId id="2147483667" r:id="rId6"/>
    <p:sldLayoutId id="2147483666" r:id="rId7"/>
    <p:sldLayoutId id="2147483669" r:id="rId8"/>
    <p:sldLayoutId id="2147483664" r:id="rId9"/>
    <p:sldLayoutId id="2147483725" r:id="rId10"/>
    <p:sldLayoutId id="214748372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Bahnschrift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A450E1B-CC92-9500-C48D-E17FA3F8B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56F131-37B2-C3E6-D2CA-5E4D39E20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363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15" r:id="rId3"/>
    <p:sldLayoutId id="2147483716" r:id="rId4"/>
    <p:sldLayoutId id="2147483717" r:id="rId5"/>
    <p:sldLayoutId id="214748371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7AC39EE-CD28-694D-B4D4-13F3D78F7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47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2" r:id="rId5"/>
    <p:sldLayoutId id="2147483693" r:id="rId6"/>
    <p:sldLayoutId id="2147483690" r:id="rId7"/>
    <p:sldLayoutId id="2147483692" r:id="rId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Bahnschrift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FEEE5-A2D5-FA79-CF47-63834571D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54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40944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vl.fi/plus/wp-content/uploads/sites/3/2023/09/Seurakunnan-kokousmenettely.pdf" TargetMode="Externa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7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0A8411A0-ED01-F1A1-7C96-37D121985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243013"/>
            <a:ext cx="3761513" cy="1208087"/>
          </a:xfrm>
        </p:spPr>
        <p:txBody>
          <a:bodyPr lIns="0"/>
          <a:lstStyle/>
          <a:p>
            <a:pPr algn="l"/>
            <a:r>
              <a:rPr lang="fi-FI" dirty="0"/>
              <a:t>Kokousmenettelyt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57423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Äänestäminen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256400"/>
            <a:ext cx="7044780" cy="324704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r>
              <a:rPr lang="fi-FI" dirty="0"/>
              <a:t>Jos kokouksessa on tehty yksi tai useampi päätösesityksestä poikkeava ja kannatettu ehdotus </a:t>
            </a:r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fi-FI" dirty="0"/>
              <a:t> äänestys.</a:t>
            </a:r>
            <a:r>
              <a:rPr lang="en-US" dirty="0"/>
              <a:t>​</a:t>
            </a:r>
          </a:p>
          <a:p>
            <a:r>
              <a:rPr lang="fi-FI" dirty="0"/>
              <a:t>Henkilöä valittaessa ehdotus ei vaadi kannatusta.</a:t>
            </a:r>
            <a:r>
              <a:rPr lang="en-US" dirty="0"/>
              <a:t>​</a:t>
            </a:r>
          </a:p>
          <a:p>
            <a:r>
              <a:rPr lang="fi-FI" dirty="0"/>
              <a:t>Äänestyksessä ehdotukset vastakkain, äänestys toimitetaan avoimesti</a:t>
            </a:r>
            <a:r>
              <a:rPr lang="en-US" dirty="0"/>
              <a:t>​.</a:t>
            </a:r>
          </a:p>
          <a:p>
            <a:r>
              <a:rPr lang="fi-FI" dirty="0"/>
              <a:t>Tasatulokseen päädyttäessä puheenjohtajan ääni ratkaisee, henkilövaalissa arpa</a:t>
            </a:r>
            <a:r>
              <a:rPr lang="en-US" dirty="0"/>
              <a:t>​.</a:t>
            </a:r>
          </a:p>
          <a:p>
            <a:r>
              <a:rPr lang="fi-FI" dirty="0"/>
              <a:t>Henkilövaali suljettuna lippuäänestyksenä, mikäli yksikin toimielimen jäsen sitä vaatii.</a:t>
            </a:r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3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Pöytäkirja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256400"/>
            <a:ext cx="5482680" cy="261610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r>
              <a:rPr lang="fi-FI" dirty="0"/>
              <a:t>Sihteeri laatii puheenjohtajan johdolla.</a:t>
            </a:r>
            <a:r>
              <a:rPr lang="en-US" dirty="0"/>
              <a:t>​</a:t>
            </a:r>
          </a:p>
          <a:p>
            <a:r>
              <a:rPr lang="fi-FI" dirty="0"/>
              <a:t>Sihteeri ja puheenjohtajat allekirjoittavat ensin, sitten pöytäkirjan tarkastajat</a:t>
            </a:r>
            <a:r>
              <a:rPr lang="en-US" dirty="0"/>
              <a:t>​.</a:t>
            </a:r>
          </a:p>
          <a:p>
            <a:r>
              <a:rPr lang="fi-FI" dirty="0"/>
              <a:t>Tarkastaja ei voi tehdä muutoksia ilman puheenjohtajan hyväksymistä.</a:t>
            </a:r>
            <a:r>
              <a:rPr lang="en-US" dirty="0"/>
              <a:t>​</a:t>
            </a:r>
          </a:p>
          <a:p>
            <a:r>
              <a:rPr lang="fi-FI" dirty="0"/>
              <a:t>Mikäli tarkastaja ei hyväksy, tulee toimielimen tarkastaa pöytäkirja seuraavassa kokouksessa.</a:t>
            </a:r>
            <a:endParaRPr lang="en-US" dirty="0"/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F70FAADB-1BC1-1311-2F33-BFD0E88A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64"/>
          <a:stretch/>
        </p:blipFill>
        <p:spPr>
          <a:xfrm>
            <a:off x="5454319" y="419541"/>
            <a:ext cx="3689682" cy="4250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accent4">
                <a:lumMod val="50000"/>
                <a:alpha val="6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024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Kokousten julkisuus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318537"/>
            <a:ext cx="7617884" cy="298543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r>
              <a:rPr lang="fi-FI" dirty="0"/>
              <a:t>Kirkkovaltuuston kokoukset lähtökohtaisesti julkisia</a:t>
            </a:r>
            <a:r>
              <a:rPr lang="en-US" dirty="0"/>
              <a:t>​.</a:t>
            </a:r>
          </a:p>
          <a:p>
            <a:r>
              <a:rPr lang="fi-FI" dirty="0"/>
              <a:t>Salassa pidettävän asian käsittelyn ajaksi kokous suljettava</a:t>
            </a:r>
            <a:r>
              <a:rPr lang="en-US" dirty="0"/>
              <a:t>​.</a:t>
            </a:r>
          </a:p>
          <a:p>
            <a:r>
              <a:rPr lang="fi-FI" dirty="0"/>
              <a:t>Muiden toimielinten kokoukset suljettuja</a:t>
            </a:r>
            <a:r>
              <a:rPr lang="en-US" dirty="0"/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20000"/>
              <a:buFont typeface="Calibri" panose="020F0502020204030204" pitchFamily="34" charset="0"/>
              <a:buChar char="•"/>
              <a:tabLst>
                <a:tab pos="719138" algn="l"/>
              </a:tabLst>
            </a:pPr>
            <a:r>
              <a:rPr lang="fi-FI" dirty="0">
                <a:solidFill>
                  <a:schemeClr val="bg1"/>
                </a:solidFill>
              </a:rPr>
              <a:t>kuulolla ei saa olla ulkopuolisia </a:t>
            </a:r>
            <a:r>
              <a:rPr lang="fi-FI" sz="18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 </a:t>
            </a:r>
            <a:r>
              <a:rPr lang="fi-FI" dirty="0">
                <a:solidFill>
                  <a:schemeClr val="bg1"/>
                </a:solidFill>
              </a:rPr>
              <a:t> viranhaltijalla ja luottamushenkilöllä vastuu tästä myös suljetussa sähköisessä kokouksessa</a:t>
            </a:r>
            <a:r>
              <a:rPr lang="en-US" dirty="0">
                <a:solidFill>
                  <a:schemeClr val="bg1"/>
                </a:solidFill>
              </a:rPr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20000"/>
              <a:buFont typeface="Calibri" panose="020F0502020204030204" pitchFamily="34" charset="0"/>
              <a:buChar char="•"/>
              <a:tabLst>
                <a:tab pos="719138" algn="l"/>
              </a:tabLst>
            </a:pPr>
            <a:r>
              <a:rPr lang="fi-FI" dirty="0">
                <a:solidFill>
                  <a:schemeClr val="bg1"/>
                </a:solidFill>
              </a:rPr>
              <a:t>esim. neuvostot, toimikunnat, johtokunnat</a:t>
            </a:r>
            <a:r>
              <a:rPr lang="en-US" dirty="0">
                <a:solidFill>
                  <a:schemeClr val="bg1"/>
                </a:solidFill>
              </a:rPr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20000"/>
              <a:buFont typeface="Calibri" panose="020F0502020204030204" pitchFamily="34" charset="0"/>
              <a:buChar char="•"/>
              <a:tabLst>
                <a:tab pos="719138" algn="l"/>
              </a:tabLst>
            </a:pPr>
            <a:r>
              <a:rPr lang="fi-FI" dirty="0">
                <a:solidFill>
                  <a:schemeClr val="bg1"/>
                </a:solidFill>
              </a:rPr>
              <a:t>keskustelut luottamuksellisia</a:t>
            </a:r>
            <a:r>
              <a:rPr lang="en-US" dirty="0">
                <a:solidFill>
                  <a:schemeClr val="bg1"/>
                </a:solidFill>
              </a:rPr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20000"/>
              <a:buFont typeface="Calibri" panose="020F0502020204030204" pitchFamily="34" charset="0"/>
              <a:buChar char="•"/>
              <a:tabLst>
                <a:tab pos="719138" algn="l"/>
              </a:tabLst>
            </a:pPr>
            <a:r>
              <a:rPr lang="fi-FI" dirty="0">
                <a:solidFill>
                  <a:schemeClr val="bg1"/>
                </a:solidFill>
              </a:rPr>
              <a:t>vain omista mielipiteistä ja puheenvuorojen sisällöistä sallittua kertoa.</a:t>
            </a:r>
            <a:endParaRPr lang="en-US" dirty="0">
              <a:solidFill>
                <a:schemeClr val="bg1"/>
              </a:solidFill>
            </a:endParaRPr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49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Vaitiolovelvollisuus ja esteellisyys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03581" y="1256400"/>
            <a:ext cx="7617884" cy="351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pPr>
              <a:spcAft>
                <a:spcPts val="0"/>
              </a:spcAft>
            </a:pPr>
            <a:r>
              <a:rPr lang="fi-FI" dirty="0"/>
              <a:t>Vaitiolovelvollisuus koskee salassa pidettävää asiaa kaikin tavoin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è"/>
            </a:pP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asiakirjan sisältämää tai muutakaan tietoa ei saa paljastaa.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/>
              <a:t>Tietoja ei saa käyttää omaksi eikä toisten hyödyksi / vahingoksi.</a:t>
            </a:r>
          </a:p>
          <a:p>
            <a:pPr>
              <a:spcAft>
                <a:spcPts val="0"/>
              </a:spcAft>
            </a:pPr>
            <a:r>
              <a:rPr lang="fi-FI" dirty="0"/>
              <a:t>Kun henkilö on sellaisessa suhteessa valmisteltavaan tai päätettävään asiaan, että hänen puolueettomuutensa joutuu kyseenalaiseksi 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è"/>
            </a:pP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esteellisyys (jääviys).</a:t>
            </a:r>
          </a:p>
          <a:p>
            <a:pPr>
              <a:spcAft>
                <a:spcPts val="0"/>
              </a:spcAft>
            </a:pPr>
            <a:r>
              <a:rPr lang="fi-FI" dirty="0">
                <a:sym typeface="Wingdings" panose="05000000000000000000" pitchFamily="2" charset="2"/>
              </a:rPr>
              <a:t>Mikäli esteellinen henkilö on mukana valmistelussa / käsittelyssä, päätöksentekoprosessiin tulee menettelyvirhe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è"/>
            </a:pP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peruste päätöksen kumoamiselle.</a:t>
            </a:r>
          </a:p>
          <a:p>
            <a:r>
              <a:rPr lang="fi-FI" dirty="0">
                <a:sym typeface="Wingdings" panose="05000000000000000000" pitchFamily="2" charset="2"/>
              </a:rPr>
              <a:t>Esteellisyysperusteet lueteltu hallintolain 28 §:ssä.</a:t>
            </a:r>
            <a:endParaRPr lang="fi-FI" dirty="0"/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67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Lähteet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256400"/>
            <a:ext cx="7617884" cy="256685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r>
              <a:rPr lang="fi-FI" sz="1800" b="1" dirty="0" err="1"/>
              <a:t>Anetjärvi</a:t>
            </a:r>
            <a:r>
              <a:rPr lang="fi-FI" sz="1800" b="1" dirty="0"/>
              <a:t>, Sari </a:t>
            </a:r>
            <a:r>
              <a:rPr lang="fi-FI" sz="1800" dirty="0"/>
              <a:t>2022. Seurakunnan hallinto. Teoksessa Aitlahti, Kaisa &amp; Peltovirta, Margit 2022. Seurakunnan luottamushenkilön kirja 2023–2026. Helsinki: Kirjapaja. 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/>
              <a:t>Lilja, Jussi </a:t>
            </a:r>
            <a:r>
              <a:rPr lang="fi-FI" sz="1800" dirty="0"/>
              <a:t>2014. Seurakunnan kokousmenettely. Suomen ev.-lut. kirkon julkaisuja 13, Kirkko ja toiminta. Helsinki: Kirkkohallitus. Saatavissa:</a:t>
            </a:r>
            <a:br>
              <a:rPr lang="fi-FI" sz="1800" dirty="0"/>
            </a:br>
            <a:r>
              <a:rPr lang="fi-FI" sz="1800" dirty="0">
                <a:hlinkClick r:id="rId2"/>
              </a:rPr>
              <a:t>https://evl.fi/plus/wp-content/uploads/sites/3/2023/09/Seurakunnan-kokousmenettely.pdf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91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98E75BAC-03A4-5CC4-22D9-E239327C8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rcRect/>
          <a:stretch/>
        </p:blipFill>
        <p:spPr>
          <a:xfrm>
            <a:off x="4956644" y="658471"/>
            <a:ext cx="3801736" cy="3826556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D99F4BC0-9C3B-7720-2839-1C8B9F6033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993775"/>
            <a:ext cx="7886700" cy="536575"/>
          </a:xfrm>
          <a:prstGeom prst="rect">
            <a:avLst/>
          </a:prstGeom>
        </p:spPr>
        <p:txBody>
          <a:bodyPr anchor="b"/>
          <a:lstStyle/>
          <a:p>
            <a:r>
              <a:rPr lang="fi-FI" dirty="0"/>
              <a:t>Diasarja päättyy</a:t>
            </a:r>
          </a:p>
        </p:txBody>
      </p:sp>
    </p:spTree>
    <p:extLst>
      <p:ext uri="{BB962C8B-B14F-4D97-AF65-F5344CB8AC3E}">
        <p14:creationId xmlns:p14="http://schemas.microsoft.com/office/powerpoint/2010/main" val="335693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">
            <a:extLst>
              <a:ext uri="{FF2B5EF4-FFF2-40B4-BE49-F238E27FC236}">
                <a16:creationId xmlns:a16="http://schemas.microsoft.com/office/drawing/2014/main" id="{FE6C6D2B-5EAC-9931-EACF-A8B93969FC3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45152" y="1318598"/>
            <a:ext cx="3841897" cy="158420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Luottamushenkilö, viranhaltija ja kokouskäytännöt</a:t>
            </a:r>
            <a:endParaRPr kumimoji="0" lang="en-FI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6" name="Subtitle 4">
            <a:extLst>
              <a:ext uri="{FF2B5EF4-FFF2-40B4-BE49-F238E27FC236}">
                <a16:creationId xmlns:a16="http://schemas.microsoft.com/office/drawing/2014/main" id="{EB82E328-86F3-8BC1-9AE3-86FE1C8AE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927" y="3125422"/>
            <a:ext cx="5943689" cy="549480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Seurakunnan luottamushenkilöiden </a:t>
            </a:r>
            <a:br>
              <a:rPr lang="fi-FI" dirty="0"/>
            </a:br>
            <a:r>
              <a:rPr lang="fi-FI" dirty="0"/>
              <a:t>perehdytysmateriaalit 2023–2026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61AC8106-8D7B-1D6C-6EA3-E5BAF01D2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0103" y="2977008"/>
            <a:ext cx="3630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uva 8">
            <a:extLst>
              <a:ext uri="{FF2B5EF4-FFF2-40B4-BE49-F238E27FC236}">
                <a16:creationId xmlns:a16="http://schemas.microsoft.com/office/drawing/2014/main" id="{F5C4E595-EB84-E70C-8360-A89D5D08A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0941" y="3791910"/>
            <a:ext cx="2902829" cy="54948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EE2D860-0B12-82A3-2828-8E3C3B035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61" y="652466"/>
            <a:ext cx="4401239" cy="4080882"/>
          </a:xfrm>
          <a:prstGeom prst="rect">
            <a:avLst/>
          </a:prstGeom>
        </p:spPr>
      </p:pic>
      <p:pic>
        <p:nvPicPr>
          <p:cNvPr id="2" name="Picture 7">
            <a:extLst>
              <a:ext uri="{FF2B5EF4-FFF2-40B4-BE49-F238E27FC236}">
                <a16:creationId xmlns:a16="http://schemas.microsoft.com/office/drawing/2014/main" id="{B61613ED-6E2F-E317-996F-87BBCF2A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74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Luottamushenkilön rooli ja tehtävä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256400"/>
            <a:ext cx="6214200" cy="258840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Valta toimielimellä, ei yksittäisellä luottamushenkilöllä.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Luottamushenkilöt kollegiona vastaavat strategisesta johtamisesta, viranhaltijat operatiivisesta johtamisesta.</a:t>
            </a:r>
            <a:r>
              <a:rPr lang="fi-FI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266700" indent="-266700" algn="l" rtl="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Luottamushenkilön noudatettava lakia ja säädöksiä tehtävänsä hoidossa.</a:t>
            </a:r>
            <a:r>
              <a:rPr lang="fi-FI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0000"/>
                </a:solidFill>
              </a:rPr>
              <a:t>Päätöksenteko seurakunnissa </a:t>
            </a:r>
            <a:br>
              <a:rPr lang="fi-FI" sz="2000" dirty="0">
                <a:solidFill>
                  <a:srgbClr val="000000"/>
                </a:solidFill>
              </a:rPr>
            </a:br>
            <a:r>
              <a:rPr lang="fi-FI" sz="2000" dirty="0">
                <a:solidFill>
                  <a:srgbClr val="000000"/>
                </a:solidFill>
              </a:rPr>
              <a:t>tarkkaan säänneltyä.</a:t>
            </a:r>
          </a:p>
          <a:p>
            <a:pPr algn="l" rtl="0" fontAlgn="base">
              <a:lnSpc>
                <a:spcPct val="90000"/>
              </a:lnSpc>
              <a:spcAft>
                <a:spcPts val="600"/>
              </a:spcAft>
              <a:buSzPct val="120000"/>
            </a:pPr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1DD54079-6467-88A2-3FB0-1A515AB42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342765" y="2692076"/>
            <a:ext cx="4553721" cy="21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0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Aloiteoikeus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256400"/>
            <a:ext cx="5246460" cy="261610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pPr>
              <a:spcAft>
                <a:spcPts val="800"/>
              </a:spcAft>
            </a:pPr>
            <a:r>
              <a:rPr lang="fi-FI" dirty="0"/>
              <a:t>Yleensä asiat tulevat käsittelyyn viranhaltijoiden toimesta</a:t>
            </a:r>
            <a:r>
              <a:rPr lang="en-US" dirty="0"/>
              <a:t>​.</a:t>
            </a:r>
          </a:p>
          <a:p>
            <a:pPr>
              <a:spcAft>
                <a:spcPts val="800"/>
              </a:spcAft>
            </a:pPr>
            <a:r>
              <a:rPr lang="fi-FI" dirty="0"/>
              <a:t>Seurakuntalaisilla on mahdollisuus tehdä aloitteita</a:t>
            </a:r>
            <a:r>
              <a:rPr lang="en-US" dirty="0"/>
              <a:t>​.</a:t>
            </a:r>
          </a:p>
          <a:p>
            <a:pPr>
              <a:spcAft>
                <a:spcPts val="800"/>
              </a:spcAft>
            </a:pPr>
            <a:r>
              <a:rPr lang="fi-FI" dirty="0"/>
              <a:t>Luottamushenkilön aloitemenettelystä tulisi määrätä työjärjestyksessä, ohje- tai johtosäännössä.</a:t>
            </a:r>
            <a:endParaRPr lang="en-US" dirty="0"/>
          </a:p>
          <a:p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5149BB65-722A-6C1F-B150-DA9F7F542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EBF184C-1A5A-B3D0-F780-9D6DEA3A2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79891" y="376463"/>
            <a:ext cx="3365880" cy="3365880"/>
          </a:xfrm>
          <a:prstGeom prst="rect">
            <a:avLst/>
          </a:prstGeom>
          <a:effectLst>
            <a:outerShdw blurRad="127000" sx="102000" sy="102000" algn="ctr" rotWithShape="0">
              <a:schemeClr val="accent4">
                <a:lumMod val="60000"/>
                <a:lumOff val="40000"/>
                <a:alpha val="64000"/>
              </a:schemeClr>
            </a:outerShdw>
          </a:effectLst>
        </p:spPr>
      </p:pic>
      <p:sp>
        <p:nvSpPr>
          <p:cNvPr id="15" name="Suorakulmio 14">
            <a:extLst>
              <a:ext uri="{FF2B5EF4-FFF2-40B4-BE49-F238E27FC236}">
                <a16:creationId xmlns:a16="http://schemas.microsoft.com/office/drawing/2014/main" id="{9ABE93ED-CF87-43EF-A775-E4B9375EE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06688" y="1834431"/>
            <a:ext cx="1524000" cy="1706880"/>
          </a:xfrm>
          <a:prstGeom prst="rect">
            <a:avLst/>
          </a:prstGeom>
          <a:solidFill>
            <a:srgbClr val="FE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A1F44CA-3585-6228-6D86-5FE3E2BE7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7619" y="1457811"/>
            <a:ext cx="3365880" cy="336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2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Luottamushenkilön vastuu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256400"/>
            <a:ext cx="7617884" cy="258224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r>
              <a:rPr lang="fi-FI" dirty="0"/>
              <a:t>Luottamushenkilö vastaa toimielimen jäsenenä tehdystä päätöksestä, </a:t>
            </a:r>
            <a:r>
              <a:rPr lang="fi-FI" b="1" dirty="0"/>
              <a:t>paitsi</a:t>
            </a:r>
            <a:r>
              <a:rPr lang="en-US" b="1" dirty="0"/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20000"/>
              <a:buFont typeface="Calibri" panose="020F0502020204030204" pitchFamily="34" charset="0"/>
              <a:buChar char="•"/>
              <a:tabLst>
                <a:tab pos="719138" algn="l"/>
              </a:tabLst>
            </a:pPr>
            <a:r>
              <a:rPr lang="fi-FI" dirty="0">
                <a:solidFill>
                  <a:schemeClr val="bg1"/>
                </a:solidFill>
              </a:rPr>
              <a:t>jos hän on tehnyt muutosehdotuksen, jota on kannatettu</a:t>
            </a:r>
            <a:r>
              <a:rPr lang="en-US" dirty="0">
                <a:solidFill>
                  <a:schemeClr val="bg1"/>
                </a:solidFill>
              </a:rPr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20000"/>
              <a:buFont typeface="Calibri" panose="020F0502020204030204" pitchFamily="34" charset="0"/>
              <a:buChar char="•"/>
              <a:tabLst>
                <a:tab pos="719138" algn="l"/>
              </a:tabLst>
            </a:pPr>
            <a:r>
              <a:rPr lang="fi-FI" dirty="0">
                <a:solidFill>
                  <a:schemeClr val="bg1"/>
                </a:solidFill>
              </a:rPr>
              <a:t>jos hän on äänestänyt sellaisen ehdotuksen puolesta, </a:t>
            </a:r>
            <a:br>
              <a:rPr lang="fi-FI" dirty="0">
                <a:solidFill>
                  <a:schemeClr val="bg1"/>
                </a:solidFill>
              </a:rPr>
            </a:br>
            <a:r>
              <a:rPr lang="fi-FI" dirty="0">
                <a:solidFill>
                  <a:schemeClr val="bg1"/>
                </a:solidFill>
              </a:rPr>
              <a:t>joka ei tullut päätökseksi</a:t>
            </a:r>
            <a:r>
              <a:rPr lang="en-US" dirty="0">
                <a:solidFill>
                  <a:schemeClr val="bg1"/>
                </a:solidFill>
              </a:rPr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20000"/>
              <a:buFont typeface="Calibri" panose="020F0502020204030204" pitchFamily="34" charset="0"/>
              <a:buChar char="•"/>
              <a:tabLst>
                <a:tab pos="719138" algn="l"/>
              </a:tabLst>
            </a:pPr>
            <a:r>
              <a:rPr lang="fi-FI" dirty="0">
                <a:solidFill>
                  <a:schemeClr val="bg1"/>
                </a:solidFill>
              </a:rPr>
              <a:t>jos hän on tehnyt muutosehdotuksen, jota ei ole kannatettu, </a:t>
            </a:r>
            <a:br>
              <a:rPr lang="fi-FI" dirty="0">
                <a:solidFill>
                  <a:schemeClr val="bg1"/>
                </a:solidFill>
              </a:rPr>
            </a:br>
            <a:r>
              <a:rPr lang="fi-FI" dirty="0">
                <a:solidFill>
                  <a:schemeClr val="bg1"/>
                </a:solidFill>
              </a:rPr>
              <a:t>mutta hän on jättänyt tehdystä päätöksestä eriävän mielipiteen</a:t>
            </a:r>
            <a:r>
              <a:rPr lang="fi-FI" sz="2000" dirty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0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Eriävä mielipide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256400"/>
            <a:ext cx="5697129" cy="226215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r>
              <a:rPr lang="fi-FI" dirty="0"/>
              <a:t>mahdollistaa päätöksestä poikkeavan näkemyksen esiin tuomisen ja perustelemisen</a:t>
            </a:r>
            <a:r>
              <a:rPr lang="en-US" dirty="0"/>
              <a:t>​.</a:t>
            </a:r>
          </a:p>
          <a:p>
            <a:r>
              <a:rPr lang="fi-FI" dirty="0"/>
              <a:t>Eriävä mielipide on ilmaistava välittömästi päätöksen tekemisen jälkeen</a:t>
            </a:r>
            <a:r>
              <a:rPr lang="en-US" dirty="0"/>
              <a:t>​.</a:t>
            </a:r>
          </a:p>
          <a:p>
            <a:r>
              <a:rPr lang="fi-FI" dirty="0"/>
              <a:t>Perustelut eriävälle mielipiteelle tulee jättää kirjallisena ennen pöytäkirjan tarkastamista.</a:t>
            </a:r>
            <a:endParaRPr lang="en-US" dirty="0"/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EDEED05D-AE32-1243-6A32-BD8434787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4635" y="2456063"/>
            <a:ext cx="2417833" cy="2417833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6CC54C57-3285-034D-BE68-08087A66F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6478089" y="1663583"/>
            <a:ext cx="2769976" cy="27699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324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9094A7-AB58-D298-5F2D-7E2A9646A9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2619" y="1976728"/>
            <a:ext cx="4646083" cy="8152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KO</a:t>
            </a:r>
            <a:r>
              <a:rPr lang="fi-FI" dirty="0"/>
              <a:t>KOUSMENETTELY</a:t>
            </a:r>
            <a:b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endParaRPr kumimoji="0" lang="fi-FI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C4B9006-BFCD-2959-AC51-E43FEBD42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-6581" t="-2328" r="31323" b="11611"/>
          <a:stretch/>
        </p:blipFill>
        <p:spPr>
          <a:xfrm>
            <a:off x="4503421" y="-42650"/>
            <a:ext cx="4640579" cy="5186150"/>
          </a:xfrm>
          <a:prstGeom prst="rect">
            <a:avLst/>
          </a:prstGeom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85728671-8ED4-A54C-040D-1AB11FDDD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CF430DE2-5ECA-B4B2-7C18-E07E99AE2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196805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7330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Puheenjohtajan tehtävät kokouksessa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grpSp>
        <p:nvGrpSpPr>
          <p:cNvPr id="12" name="Ryhmä 11">
            <a:extLst>
              <a:ext uri="{FF2B5EF4-FFF2-40B4-BE49-F238E27FC236}">
                <a16:creationId xmlns:a16="http://schemas.microsoft.com/office/drawing/2014/main" id="{87705C39-C597-5CE2-C19C-1BD1399FD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1967" y="313173"/>
            <a:ext cx="3966320" cy="3872700"/>
            <a:chOff x="5411967" y="313173"/>
            <a:chExt cx="3966320" cy="3872700"/>
          </a:xfrm>
        </p:grpSpPr>
        <p:pic>
          <p:nvPicPr>
            <p:cNvPr id="3" name="Kuva 2" descr="Nuija ääriviiva">
              <a:extLst>
                <a:ext uri="{FF2B5EF4-FFF2-40B4-BE49-F238E27FC236}">
                  <a16:creationId xmlns:a16="http://schemas.microsoft.com/office/drawing/2014/main" id="{D3B34ACA-CBCD-0FCE-BD31-53E390F93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05587" y="313173"/>
              <a:ext cx="3872700" cy="3872700"/>
            </a:xfrm>
            <a:prstGeom prst="rect">
              <a:avLst/>
            </a:prstGeom>
          </p:spPr>
        </p:pic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12234A58-CE65-1091-B2EA-AEF264C1154C}"/>
                </a:ext>
              </a:extLst>
            </p:cNvPr>
            <p:cNvSpPr/>
            <p:nvPr/>
          </p:nvSpPr>
          <p:spPr>
            <a:xfrm>
              <a:off x="5411967" y="3002449"/>
              <a:ext cx="2029970" cy="1065346"/>
            </a:xfrm>
            <a:prstGeom prst="rect">
              <a:avLst/>
            </a:pr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20000" y="1256400"/>
            <a:ext cx="7245531" cy="332398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r>
              <a:rPr lang="fi-FI" dirty="0"/>
              <a:t>Puheenjohtaja avaa kokouksen, toteaa läsnä olevat sekä kokouksen laillisuuden ja päätösvaltaisuuden</a:t>
            </a:r>
            <a:r>
              <a:rPr lang="en-US" dirty="0"/>
              <a:t>​</a:t>
            </a:r>
          </a:p>
          <a:p>
            <a:r>
              <a:rPr lang="fi-FI" dirty="0"/>
              <a:t>jakaa puheenvuorot pyytämisjärjestyksessä​</a:t>
            </a:r>
          </a:p>
          <a:p>
            <a:r>
              <a:rPr lang="fi-FI" dirty="0"/>
              <a:t>päättää keskustelun, tekee yhteenvedon​</a:t>
            </a:r>
          </a:p>
          <a:p>
            <a:r>
              <a:rPr lang="fi-FI" dirty="0"/>
              <a:t>toteaa päätöksen esityksen mukaisesti, mikäli ei ole tullut muutosesityksiä, joista olisi äänestetty</a:t>
            </a:r>
            <a:r>
              <a:rPr lang="en-US" dirty="0"/>
              <a:t>​</a:t>
            </a:r>
          </a:p>
          <a:p>
            <a:r>
              <a:rPr lang="fi-FI" dirty="0"/>
              <a:t>huolehtii järjestyksestä: läsnäolijoiden käyttäydyttävä asianmukaisesti, puheenvuorojen pysyttävä asiassa</a:t>
            </a:r>
            <a:r>
              <a:rPr lang="en-US" dirty="0"/>
              <a:t>​</a:t>
            </a:r>
          </a:p>
          <a:p>
            <a:r>
              <a:rPr lang="fi-FI" dirty="0"/>
              <a:t>voi rajoittaa yksittäisissä asioissa puheenvuorojen pituutta.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03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36156"/>
            <a:ext cx="724553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Asioiden käsittely kokouksessa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720000" y="1081213"/>
            <a:ext cx="8154221" cy="353224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266700" indent="-266700" fontAlgn="base">
              <a:lnSpc>
                <a:spcPct val="90000"/>
              </a:lnSpc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000" b="0" i="0" u="none" strike="noStrike">
                <a:solidFill>
                  <a:srgbClr val="000000"/>
                </a:solidFill>
                <a:effectLst/>
              </a:defRPr>
            </a:lvl1pPr>
          </a:lstStyle>
          <a:p>
            <a:pPr>
              <a:spcAft>
                <a:spcPts val="0"/>
              </a:spcAft>
            </a:pPr>
            <a:r>
              <a:rPr lang="fi-FI" dirty="0"/>
              <a:t>Työjärjestystä käsiteltäessä toimielin voi poistaa asian esityslistalta</a:t>
            </a:r>
            <a:r>
              <a:rPr lang="en-US" b="1" dirty="0"/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è"/>
            </a:pPr>
            <a:r>
              <a:rPr lang="fi-FI" dirty="0">
                <a:solidFill>
                  <a:schemeClr val="bg1"/>
                </a:solidFill>
              </a:rPr>
              <a:t>asiaa ei merkitä käsitellyksi kokouksessa​.</a:t>
            </a:r>
          </a:p>
          <a:p>
            <a:pPr>
              <a:spcAft>
                <a:spcPts val="0"/>
              </a:spcAft>
            </a:pPr>
            <a:r>
              <a:rPr lang="fi-FI" dirty="0"/>
              <a:t>Esittelijällä oikeus päätöksen tekemiseen asti peruuttaa päätösesityksensä</a:t>
            </a:r>
            <a:r>
              <a:rPr lang="en-US" dirty="0"/>
              <a:t>​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è"/>
            </a:pPr>
            <a:r>
              <a:rPr lang="fi-FI" dirty="0">
                <a:solidFill>
                  <a:schemeClr val="bg1"/>
                </a:solidFill>
              </a:rPr>
              <a:t>asiaa ei merkitä käsitellyksi kokouksessa​.</a:t>
            </a:r>
          </a:p>
          <a:p>
            <a:pPr>
              <a:spcAft>
                <a:spcPts val="0"/>
              </a:spcAft>
            </a:pPr>
            <a:r>
              <a:rPr lang="fi-FI" b="1" dirty="0"/>
              <a:t>Asian palauttaminen</a:t>
            </a:r>
            <a:r>
              <a:rPr lang="en-US" b="1" dirty="0"/>
              <a:t>​</a:t>
            </a:r>
          </a:p>
          <a:p>
            <a:pPr marL="715963" lvl="1" indent="-180975">
              <a:lnSpc>
                <a:spcPct val="90000"/>
              </a:lnSpc>
              <a:spcAft>
                <a:spcPts val="5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Käsittely keskeytetään</a:t>
            </a:r>
            <a:r>
              <a:rPr lang="fi-FI" dirty="0">
                <a:sym typeface="Wingdings" panose="05000000000000000000" pitchFamily="2" charset="2"/>
              </a:rPr>
              <a:t> 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i-FI" dirty="0">
                <a:solidFill>
                  <a:schemeClr val="bg1"/>
                </a:solidFill>
              </a:rPr>
              <a:t>asiaa selvitetään lisää, se valmistellaan uudelleen 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br>
              <a:rPr lang="fi-FI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</a:br>
            <a:r>
              <a:rPr lang="fi-FI" dirty="0">
                <a:sym typeface="Wingdings" panose="05000000000000000000" pitchFamily="2" charset="2"/>
              </a:rPr>
              <a:t>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i-FI" dirty="0">
                <a:solidFill>
                  <a:schemeClr val="bg1"/>
                </a:solidFill>
              </a:rPr>
              <a:t>asia tuodaan uudelleen toimielimen käsiteltäväksi​.</a:t>
            </a:r>
          </a:p>
          <a:p>
            <a:pPr>
              <a:spcAft>
                <a:spcPts val="0"/>
              </a:spcAft>
            </a:pPr>
            <a:r>
              <a:rPr lang="fi-FI" b="1" dirty="0"/>
              <a:t>Asian paneminen pöydälle</a:t>
            </a:r>
            <a:r>
              <a:rPr lang="en-US" b="1" dirty="0"/>
              <a:t>​</a:t>
            </a:r>
          </a:p>
          <a:p>
            <a:pPr marL="742950" lvl="1" indent="-207963">
              <a:lnSpc>
                <a:spcPct val="90000"/>
              </a:lnSpc>
              <a:spcAft>
                <a:spcPts val="500"/>
              </a:spcAft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Käsittely keskeytetään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i-FI" dirty="0">
                <a:sym typeface="Wingdings" panose="05000000000000000000" pitchFamily="2" charset="2"/>
              </a:rPr>
              <a:t>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i-FI" dirty="0">
                <a:solidFill>
                  <a:schemeClr val="bg1"/>
                </a:solidFill>
              </a:rPr>
              <a:t>asia tuodaan uudelleen toimielimen käsiteltäväksi samanlaisena​.</a:t>
            </a:r>
          </a:p>
          <a:p>
            <a:pPr>
              <a:spcAft>
                <a:spcPts val="0"/>
              </a:spcAft>
            </a:pPr>
            <a:r>
              <a:rPr lang="fi-FI" dirty="0"/>
              <a:t>Kannatettu ehdotus palauttamisesta valmisteluun tai panemisesta pöydälle on käsiteltävä ja siitä on äänestettävä ennen muita ehdotuksia.</a:t>
            </a:r>
            <a:endParaRPr lang="en-US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Kokousmenettelyt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48237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">
  <a:themeElements>
    <a:clrScheme name="Mukautettu 1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Luottamushenkilo_materiaal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37EF8D0E-FE9B-4292-98EA-23D234299F54}"/>
    </a:ext>
  </a:extLst>
</a:theme>
</file>

<file path=ppt/theme/theme2.xml><?xml version="1.0" encoding="utf-8"?>
<a:theme xmlns:a="http://schemas.openxmlformats.org/drawingml/2006/main" name="Yksinkertainen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äliotsikko / Sitaatti">
  <a:themeElements>
    <a:clrScheme name="STEP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C8C5A8C8-C757-4D36-ADD0-064E73B78BE3}"/>
    </a:ext>
  </a:extLst>
</a:theme>
</file>

<file path=ppt/theme/theme4.xml><?xml version="1.0" encoding="utf-8"?>
<a:theme xmlns:a="http://schemas.openxmlformats.org/drawingml/2006/main" name="Teksti / värillinen">
  <a:themeElements>
    <a:clrScheme name="STEP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5AA8E07A-068A-4D7D-BE56-C8FF724D56F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A4B4997F0FCAF478D87B2329EA9D731" ma:contentTypeVersion="15" ma:contentTypeDescription="Luo uusi asiakirja." ma:contentTypeScope="" ma:versionID="fbbcebe5784a0090e3480f323fd50cd5">
  <xsd:schema xmlns:xsd="http://www.w3.org/2001/XMLSchema" xmlns:xs="http://www.w3.org/2001/XMLSchema" xmlns:p="http://schemas.microsoft.com/office/2006/metadata/properties" xmlns:ns2="a58e9245-b64e-4fc9-9bba-1cb1ceb11ef8" xmlns:ns3="9dcffb9a-b58e-4596-b011-c50217fcbead" targetNamespace="http://schemas.microsoft.com/office/2006/metadata/properties" ma:root="true" ma:fieldsID="e5f26b0aee7495785e69a12068188791" ns2:_="" ns3:_="">
    <xsd:import namespace="a58e9245-b64e-4fc9-9bba-1cb1ceb11ef8"/>
    <xsd:import namespace="9dcffb9a-b58e-4596-b011-c50217fcbe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e9245-b64e-4fc9-9bba-1cb1ceb11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3549a063-2122-48bf-a041-f9fe3a3a46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ffb9a-b58e-4596-b011-c50217fcb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d53f6b0-ec8a-4541-8758-a76ad6dac5b4}" ma:internalName="TaxCatchAll" ma:showField="CatchAllData" ma:web="9dcffb9a-b58e-4596-b011-c50217fcbe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cffb9a-b58e-4596-b011-c50217fcbead"/>
    <lcf76f155ced4ddcb4097134ff3c332f xmlns="a58e9245-b64e-4fc9-9bba-1cb1ceb11ef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186234-B25F-429E-BE1E-FE6142EC5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e9245-b64e-4fc9-9bba-1cb1ceb11ef8"/>
    <ds:schemaRef ds:uri="9dcffb9a-b58e-4596-b011-c50217fcb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582E44-9C0C-4C3A-B07D-C1A738486740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dcffb9a-b58e-4596-b011-c50217fcbead"/>
    <ds:schemaRef ds:uri="a58e9245-b64e-4fc9-9bba-1cb1ceb11ef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96978DE-8417-438C-BDE2-9B3E92F82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STEP_opintokeskus_PPT-pohja_FI (2)</Template>
  <TotalTime>2525</TotalTime>
  <Words>687</Words>
  <Application>Microsoft Office PowerPoint</Application>
  <PresentationFormat>Näytössä katseltava esitys (16:9)</PresentationFormat>
  <Paragraphs>86</Paragraphs>
  <Slides>15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15</vt:i4>
      </vt:variant>
    </vt:vector>
  </HeadingPairs>
  <TitlesOfParts>
    <vt:vector size="24" baseType="lpstr">
      <vt:lpstr>Arial</vt:lpstr>
      <vt:lpstr>Bahnschrift</vt:lpstr>
      <vt:lpstr>Calibri</vt:lpstr>
      <vt:lpstr>Calibri Light</vt:lpstr>
      <vt:lpstr>Wingdings</vt:lpstr>
      <vt:lpstr>Otsikko</vt:lpstr>
      <vt:lpstr>Yksinkertainen suunnittelumalli</vt:lpstr>
      <vt:lpstr>Väliotsikko / Sitaatti</vt:lpstr>
      <vt:lpstr>Teksti / värillinen</vt:lpstr>
      <vt:lpstr>Kokousmenettelyt</vt:lpstr>
      <vt:lpstr>Luottamushenkilö, viranhaltija ja kokouskäytännöt</vt:lpstr>
      <vt:lpstr>Luottamushenkilön rooli ja tehtävä</vt:lpstr>
      <vt:lpstr>Aloiteoikeus</vt:lpstr>
      <vt:lpstr>Luottamushenkilön vastuu</vt:lpstr>
      <vt:lpstr>Eriävä mielipide</vt:lpstr>
      <vt:lpstr>KOKOUSMENETTELY </vt:lpstr>
      <vt:lpstr>Puheenjohtajan tehtävät kokouksessa</vt:lpstr>
      <vt:lpstr>Asioiden käsittely kokouksessa</vt:lpstr>
      <vt:lpstr>Äänestäminen</vt:lpstr>
      <vt:lpstr>Pöytäkirja</vt:lpstr>
      <vt:lpstr>Kokousten julkisuus</vt:lpstr>
      <vt:lpstr>Vaitiolovelvollisuus ja esteellisyys</vt:lpstr>
      <vt:lpstr>Lähteet</vt:lpstr>
      <vt:lpstr>Diasarja päättyy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Pääotsikko tähän kohtaan</dc:title>
  <dc:creator>Reinikainen Heli</dc:creator>
  <cp:lastModifiedBy>Reinikainen Heli</cp:lastModifiedBy>
  <cp:revision>50</cp:revision>
  <dcterms:created xsi:type="dcterms:W3CDTF">2023-01-06T12:05:55Z</dcterms:created>
  <dcterms:modified xsi:type="dcterms:W3CDTF">2023-10-24T07:09:48Z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0x0101005A4B4997F0FCAF478D87B2329EA9D731</vt:lpwstr>
  </property>
</Properties>
</file>